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70"/>
  </p:notesMasterIdLst>
  <p:sldIdLst>
    <p:sldId id="1729" r:id="rId5"/>
    <p:sldId id="5220" r:id="rId6"/>
    <p:sldId id="4123" r:id="rId7"/>
    <p:sldId id="4125" r:id="rId8"/>
    <p:sldId id="5208" r:id="rId9"/>
    <p:sldId id="5222" r:id="rId10"/>
    <p:sldId id="4124" r:id="rId11"/>
    <p:sldId id="3759" r:id="rId12"/>
    <p:sldId id="3838" r:id="rId13"/>
    <p:sldId id="5185" r:id="rId14"/>
    <p:sldId id="5186" r:id="rId15"/>
    <p:sldId id="5187" r:id="rId16"/>
    <p:sldId id="5188" r:id="rId17"/>
    <p:sldId id="5189" r:id="rId18"/>
    <p:sldId id="5190" r:id="rId19"/>
    <p:sldId id="5191" r:id="rId20"/>
    <p:sldId id="5192" r:id="rId21"/>
    <p:sldId id="5117" r:id="rId22"/>
    <p:sldId id="5221" r:id="rId23"/>
    <p:sldId id="4128" r:id="rId24"/>
    <p:sldId id="5213" r:id="rId25"/>
    <p:sldId id="5195" r:id="rId26"/>
    <p:sldId id="5118" r:id="rId27"/>
    <p:sldId id="4130" r:id="rId28"/>
    <p:sldId id="4131" r:id="rId29"/>
    <p:sldId id="5225" r:id="rId30"/>
    <p:sldId id="5223" r:id="rId31"/>
    <p:sldId id="4137" r:id="rId32"/>
    <p:sldId id="5210" r:id="rId33"/>
    <p:sldId id="5211" r:id="rId34"/>
    <p:sldId id="5129" r:id="rId35"/>
    <p:sldId id="5198" r:id="rId36"/>
    <p:sldId id="5199" r:id="rId37"/>
    <p:sldId id="5197" r:id="rId38"/>
    <p:sldId id="5200" r:id="rId39"/>
    <p:sldId id="5130" r:id="rId40"/>
    <p:sldId id="5201" r:id="rId41"/>
    <p:sldId id="5131" r:id="rId42"/>
    <p:sldId id="5202" r:id="rId43"/>
    <p:sldId id="5132" r:id="rId44"/>
    <p:sldId id="5133" r:id="rId45"/>
    <p:sldId id="5134" r:id="rId46"/>
    <p:sldId id="5219" r:id="rId47"/>
    <p:sldId id="5135" r:id="rId48"/>
    <p:sldId id="5136" r:id="rId49"/>
    <p:sldId id="5214" r:id="rId50"/>
    <p:sldId id="5215" r:id="rId51"/>
    <p:sldId id="5137" r:id="rId52"/>
    <p:sldId id="5216" r:id="rId53"/>
    <p:sldId id="5203" r:id="rId54"/>
    <p:sldId id="5138" r:id="rId55"/>
    <p:sldId id="5217" r:id="rId56"/>
    <p:sldId id="5139" r:id="rId57"/>
    <p:sldId id="5141" r:id="rId58"/>
    <p:sldId id="5218" r:id="rId59"/>
    <p:sldId id="5142" r:id="rId60"/>
    <p:sldId id="5143" r:id="rId61"/>
    <p:sldId id="5144" r:id="rId62"/>
    <p:sldId id="5204" r:id="rId63"/>
    <p:sldId id="5145" r:id="rId64"/>
    <p:sldId id="5205" r:id="rId65"/>
    <p:sldId id="5146" r:id="rId66"/>
    <p:sldId id="5224" r:id="rId67"/>
    <p:sldId id="5148" r:id="rId68"/>
    <p:sldId id="5149" r:id="rId69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Basics" id="{6B4B15F2-4C7C-F346-88A1-94F7233BCCF8}">
          <p14:sldIdLst>
            <p14:sldId id="1729"/>
            <p14:sldId id="5220"/>
            <p14:sldId id="4123"/>
            <p14:sldId id="4125"/>
            <p14:sldId id="5208"/>
          </p14:sldIdLst>
        </p14:section>
        <p14:section name="Lower Bound &amp; Yannakakis" id="{920467FF-B18B-47E4-9443-571C295AC548}">
          <p14:sldIdLst>
            <p14:sldId id="5222"/>
            <p14:sldId id="4124"/>
            <p14:sldId id="3759"/>
            <p14:sldId id="3838"/>
            <p14:sldId id="5185"/>
            <p14:sldId id="5186"/>
            <p14:sldId id="5187"/>
            <p14:sldId id="5188"/>
            <p14:sldId id="5189"/>
            <p14:sldId id="5190"/>
            <p14:sldId id="5191"/>
            <p14:sldId id="5192"/>
            <p14:sldId id="5117"/>
          </p14:sldIdLst>
        </p14:section>
        <p14:section name="Problems with Cycles" id="{62E72477-D248-49E8-9088-0A4306C4D915}">
          <p14:sldIdLst>
            <p14:sldId id="5221"/>
            <p14:sldId id="4128"/>
            <p14:sldId id="5213"/>
            <p14:sldId id="5195"/>
            <p14:sldId id="5118"/>
            <p14:sldId id="4130"/>
            <p14:sldId id="4131"/>
            <p14:sldId id="5225"/>
          </p14:sldIdLst>
        </p14:section>
        <p14:section name="Tree Decompositions" id="{A17F2E21-C9F9-4582-B98F-8F87C4978E59}">
          <p14:sldIdLst>
            <p14:sldId id="5223"/>
            <p14:sldId id="4137"/>
            <p14:sldId id="5210"/>
            <p14:sldId id="5211"/>
            <p14:sldId id="5129"/>
            <p14:sldId id="5198"/>
            <p14:sldId id="5199"/>
            <p14:sldId id="5197"/>
            <p14:sldId id="5200"/>
            <p14:sldId id="5130"/>
            <p14:sldId id="5201"/>
            <p14:sldId id="5131"/>
            <p14:sldId id="5202"/>
            <p14:sldId id="5132"/>
            <p14:sldId id="5133"/>
            <p14:sldId id="5134"/>
            <p14:sldId id="5219"/>
            <p14:sldId id="5135"/>
            <p14:sldId id="5136"/>
            <p14:sldId id="5214"/>
            <p14:sldId id="5215"/>
            <p14:sldId id="5137"/>
            <p14:sldId id="5216"/>
            <p14:sldId id="5203"/>
            <p14:sldId id="5138"/>
            <p14:sldId id="5217"/>
            <p14:sldId id="5139"/>
            <p14:sldId id="5141"/>
            <p14:sldId id="5218"/>
            <p14:sldId id="5142"/>
            <p14:sldId id="5143"/>
            <p14:sldId id="5144"/>
            <p14:sldId id="5204"/>
            <p14:sldId id="5145"/>
            <p14:sldId id="5205"/>
            <p14:sldId id="5146"/>
          </p14:sldIdLst>
        </p14:section>
        <p14:section name="Summary &amp; Further Reading" id="{1D9EB471-77DB-4484-A866-054B77BB3940}">
          <p14:sldIdLst>
            <p14:sldId id="5224"/>
            <p14:sldId id="5148"/>
            <p14:sldId id="51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dewald, Mirek" initials="RM" lastIdx="1" clrIdx="0">
    <p:extLst>
      <p:ext uri="{19B8F6BF-5375-455C-9EA6-DF929625EA0E}">
        <p15:presenceInfo xmlns:p15="http://schemas.microsoft.com/office/powerpoint/2012/main" userId="S::m.riedewald@northeastern.edu::23aab7e6-cd2c-41fd-902f-a2bcd708ff3a" providerId="AD"/>
      </p:ext>
    </p:extLst>
  </p:cmAuthor>
  <p:cmAuthor id="2" name="Nikolaos Tziavelis" initials="NT" lastIdx="3" clrIdx="1">
    <p:extLst>
      <p:ext uri="{19B8F6BF-5375-455C-9EA6-DF929625EA0E}">
        <p15:presenceInfo xmlns:p15="http://schemas.microsoft.com/office/powerpoint/2012/main" userId="Nikolaos Tziavelis" providerId="None"/>
      </p:ext>
    </p:extLst>
  </p:cmAuthor>
  <p:cmAuthor id="3" name="Riedewald, Mirek" initials="RM [2]" lastIdx="5" clrIdx="2">
    <p:extLst>
      <p:ext uri="{19B8F6BF-5375-455C-9EA6-DF929625EA0E}">
        <p15:presenceInfo xmlns:p15="http://schemas.microsoft.com/office/powerpoint/2012/main" userId="Riedewald, Mi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2A"/>
    <a:srgbClr val="E06666"/>
    <a:srgbClr val="B45F06"/>
    <a:srgbClr val="990000"/>
    <a:srgbClr val="0B5394"/>
    <a:srgbClr val="9F1010"/>
    <a:srgbClr val="93C47D"/>
    <a:srgbClr val="6D9EEB"/>
    <a:srgbClr val="FFD966"/>
    <a:srgbClr val="649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os Tziavelis" userId="fca9e763-7d77-40a3-8206-9069e4398caa" providerId="ADAL" clId="{0FA3BDED-8FAF-4F60-AB6C-D2F325071D02}"/>
    <pc:docChg chg="delSld modSection">
      <pc:chgData name="Nikolaos Tziavelis" userId="fca9e763-7d77-40a3-8206-9069e4398caa" providerId="ADAL" clId="{0FA3BDED-8FAF-4F60-AB6C-D2F325071D02}" dt="2020-06-19T22:32:10.581" v="11" actId="2696"/>
      <pc:docMkLst>
        <pc:docMk/>
      </pc:docMkLst>
      <pc:sldChg chg="del">
        <pc:chgData name="Nikolaos Tziavelis" userId="fca9e763-7d77-40a3-8206-9069e4398caa" providerId="ADAL" clId="{0FA3BDED-8FAF-4F60-AB6C-D2F325071D02}" dt="2020-06-19T22:31:53.762" v="8" actId="2696"/>
        <pc:sldMkLst>
          <pc:docMk/>
          <pc:sldMk cId="3212207229" sldId="4135"/>
        </pc:sldMkLst>
      </pc:sldChg>
      <pc:sldChg chg="del">
        <pc:chgData name="Nikolaos Tziavelis" userId="fca9e763-7d77-40a3-8206-9069e4398caa" providerId="ADAL" clId="{0FA3BDED-8FAF-4F60-AB6C-D2F325071D02}" dt="2020-06-19T22:31:52.681" v="0" actId="2696"/>
        <pc:sldMkLst>
          <pc:docMk/>
          <pc:sldMk cId="3427898693" sldId="4136"/>
        </pc:sldMkLst>
      </pc:sldChg>
      <pc:sldChg chg="del">
        <pc:chgData name="Nikolaos Tziavelis" userId="fca9e763-7d77-40a3-8206-9069e4398caa" providerId="ADAL" clId="{0FA3BDED-8FAF-4F60-AB6C-D2F325071D02}" dt="2020-06-19T22:31:52.792" v="3" actId="2696"/>
        <pc:sldMkLst>
          <pc:docMk/>
          <pc:sldMk cId="888402494" sldId="5066"/>
        </pc:sldMkLst>
      </pc:sldChg>
      <pc:sldChg chg="del">
        <pc:chgData name="Nikolaos Tziavelis" userId="fca9e763-7d77-40a3-8206-9069e4398caa" providerId="ADAL" clId="{0FA3BDED-8FAF-4F60-AB6C-D2F325071D02}" dt="2020-06-19T22:31:52.684" v="1" actId="2696"/>
        <pc:sldMkLst>
          <pc:docMk/>
          <pc:sldMk cId="4209539567" sldId="5114"/>
        </pc:sldMkLst>
      </pc:sldChg>
      <pc:sldChg chg="del">
        <pc:chgData name="Nikolaos Tziavelis" userId="fca9e763-7d77-40a3-8206-9069e4398caa" providerId="ADAL" clId="{0FA3BDED-8FAF-4F60-AB6C-D2F325071D02}" dt="2020-06-19T22:31:52.996" v="4" actId="2696"/>
        <pc:sldMkLst>
          <pc:docMk/>
          <pc:sldMk cId="1630261368" sldId="5121"/>
        </pc:sldMkLst>
      </pc:sldChg>
      <pc:sldChg chg="del">
        <pc:chgData name="Nikolaos Tziavelis" userId="fca9e763-7d77-40a3-8206-9069e4398caa" providerId="ADAL" clId="{0FA3BDED-8FAF-4F60-AB6C-D2F325071D02}" dt="2020-06-19T22:31:53.218" v="5" actId="2696"/>
        <pc:sldMkLst>
          <pc:docMk/>
          <pc:sldMk cId="415577877" sldId="5122"/>
        </pc:sldMkLst>
      </pc:sldChg>
      <pc:sldChg chg="del">
        <pc:chgData name="Nikolaos Tziavelis" userId="fca9e763-7d77-40a3-8206-9069e4398caa" providerId="ADAL" clId="{0FA3BDED-8FAF-4F60-AB6C-D2F325071D02}" dt="2020-06-19T22:31:53.419" v="6" actId="2696"/>
        <pc:sldMkLst>
          <pc:docMk/>
          <pc:sldMk cId="2886667266" sldId="5125"/>
        </pc:sldMkLst>
      </pc:sldChg>
      <pc:sldChg chg="del">
        <pc:chgData name="Nikolaos Tziavelis" userId="fca9e763-7d77-40a3-8206-9069e4398caa" providerId="ADAL" clId="{0FA3BDED-8FAF-4F60-AB6C-D2F325071D02}" dt="2020-06-19T22:31:53.655" v="7" actId="2696"/>
        <pc:sldMkLst>
          <pc:docMk/>
          <pc:sldMk cId="484760735" sldId="5126"/>
        </pc:sldMkLst>
      </pc:sldChg>
      <pc:sldChg chg="del">
        <pc:chgData name="Nikolaos Tziavelis" userId="fca9e763-7d77-40a3-8206-9069e4398caa" providerId="ADAL" clId="{0FA3BDED-8FAF-4F60-AB6C-D2F325071D02}" dt="2020-06-19T22:31:53.869" v="9" actId="2696"/>
        <pc:sldMkLst>
          <pc:docMk/>
          <pc:sldMk cId="3544598901" sldId="5127"/>
        </pc:sldMkLst>
      </pc:sldChg>
      <pc:sldChg chg="del">
        <pc:chgData name="Nikolaos Tziavelis" userId="fca9e763-7d77-40a3-8206-9069e4398caa" providerId="ADAL" clId="{0FA3BDED-8FAF-4F60-AB6C-D2F325071D02}" dt="2020-06-19T22:31:53.986" v="10" actId="2696"/>
        <pc:sldMkLst>
          <pc:docMk/>
          <pc:sldMk cId="2555938983" sldId="5128"/>
        </pc:sldMkLst>
      </pc:sldChg>
      <pc:sldChg chg="del">
        <pc:chgData name="Nikolaos Tziavelis" userId="fca9e763-7d77-40a3-8206-9069e4398caa" providerId="ADAL" clId="{0FA3BDED-8FAF-4F60-AB6C-D2F325071D02}" dt="2020-06-19T22:32:10.581" v="11" actId="2696"/>
        <pc:sldMkLst>
          <pc:docMk/>
          <pc:sldMk cId="3213252121" sldId="5193"/>
        </pc:sldMkLst>
      </pc:sldChg>
      <pc:sldChg chg="del">
        <pc:chgData name="Nikolaos Tziavelis" userId="fca9e763-7d77-40a3-8206-9069e4398caa" providerId="ADAL" clId="{0FA3BDED-8FAF-4F60-AB6C-D2F325071D02}" dt="2020-06-19T22:31:52.687" v="2" actId="2696"/>
        <pc:sldMkLst>
          <pc:docMk/>
          <pc:sldMk cId="2962774405" sldId="52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08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48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670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54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2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68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22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29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50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84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90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62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47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621598"/>
          </a:xfrm>
        </p:spPr>
        <p:txBody>
          <a:bodyPr wrap="square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14866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81050" y="690880"/>
            <a:ext cx="8149590" cy="1667765"/>
          </a:xfrm>
        </p:spPr>
        <p:txBody>
          <a:bodyPr wrap="square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2129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1416787"/>
            <a:ext cx="5038640" cy="421847"/>
          </a:xfrm>
        </p:spPr>
        <p:txBody>
          <a:bodyPr anchor="t" anchorCtr="0"/>
          <a:lstStyle>
            <a:lvl1pPr algn="l">
              <a:defRPr sz="3225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5" y="3549312"/>
            <a:ext cx="2824091" cy="276999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366451" indent="0">
              <a:buNone/>
              <a:defRPr sz="1425"/>
            </a:lvl2pPr>
            <a:lvl3pPr marL="732900" indent="0">
              <a:buNone/>
              <a:defRPr sz="1275"/>
            </a:lvl3pPr>
            <a:lvl4pPr marL="1099352" indent="0">
              <a:buNone/>
              <a:defRPr sz="1125"/>
            </a:lvl4pPr>
            <a:lvl5pPr marL="1465802" indent="0">
              <a:buNone/>
              <a:defRPr sz="1125"/>
            </a:lvl5pPr>
            <a:lvl6pPr marL="1832251" indent="0">
              <a:buNone/>
              <a:defRPr sz="1125"/>
            </a:lvl6pPr>
            <a:lvl7pPr marL="2198701" indent="0">
              <a:buNone/>
              <a:defRPr sz="1125"/>
            </a:lvl7pPr>
            <a:lvl8pPr marL="2565152" indent="0">
              <a:buNone/>
              <a:defRPr sz="1125"/>
            </a:lvl8pPr>
            <a:lvl9pPr marL="2931603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7408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 (agen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2763297"/>
            <a:ext cx="5038640" cy="421847"/>
          </a:xfrm>
        </p:spPr>
        <p:txBody>
          <a:bodyPr anchor="t" anchorCtr="0"/>
          <a:lstStyle>
            <a:lvl1pPr algn="l">
              <a:defRPr sz="3225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5" y="3549312"/>
            <a:ext cx="2824091" cy="276999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366451" indent="0">
              <a:buNone/>
              <a:defRPr sz="1425"/>
            </a:lvl2pPr>
            <a:lvl3pPr marL="732900" indent="0">
              <a:buNone/>
              <a:defRPr sz="1275"/>
            </a:lvl3pPr>
            <a:lvl4pPr marL="1099352" indent="0">
              <a:buNone/>
              <a:defRPr sz="1125"/>
            </a:lvl4pPr>
            <a:lvl5pPr marL="1465802" indent="0">
              <a:buNone/>
              <a:defRPr sz="1125"/>
            </a:lvl5pPr>
            <a:lvl6pPr marL="1832251" indent="0">
              <a:buNone/>
              <a:defRPr sz="1125"/>
            </a:lvl6pPr>
            <a:lvl7pPr marL="2198701" indent="0">
              <a:buNone/>
              <a:defRPr sz="1125"/>
            </a:lvl7pPr>
            <a:lvl8pPr marL="2565152" indent="0">
              <a:buNone/>
              <a:defRPr sz="1125"/>
            </a:lvl8pPr>
            <a:lvl9pPr marL="2931603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9754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807244"/>
            <a:ext cx="4187825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2845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807244"/>
            <a:ext cx="4187825" cy="3462338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245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2039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(two thi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6073812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4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839" y="807244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2476" y="807245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2476" y="2595563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800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55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1" y="43059"/>
            <a:ext cx="65" cy="247312"/>
          </a:xfrm>
        </p:spPr>
        <p:txBody>
          <a:bodyPr lIns="0" tIns="0" rIns="0" bIns="0"/>
          <a:lstStyle>
            <a:lvl1pPr>
              <a:defRPr sz="1853" b="0" i="0">
                <a:solidFill>
                  <a:srgbClr val="003399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3581" y="1300765"/>
            <a:ext cx="4000500" cy="183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1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94" b="0" i="0">
                <a:solidFill>
                  <a:srgbClr val="898989"/>
                </a:solidFill>
                <a:latin typeface="Helvetica"/>
                <a:cs typeface="Helvetica"/>
              </a:defRPr>
            </a:lvl1pPr>
          </a:lstStyle>
          <a:p>
            <a:pPr marL="73121"/>
            <a:fld id="{81D60167-4931-47E6-BA6A-407CBD079E47}" type="slidenum">
              <a:rPr lang="en-US" smtClean="0"/>
              <a:pPr marL="731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705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3088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99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enumer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621598"/>
          </a:xfrm>
        </p:spPr>
        <p:txBody>
          <a:bodyPr wrap="square"/>
          <a:lstStyle>
            <a:lvl1pPr marL="385763" indent="-385763">
              <a:buFont typeface="+mj-lt"/>
              <a:buAutoNum type="arabicPeriod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757225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932354"/>
            <a:ext cx="8520600" cy="86482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61552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9714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800" y="43059"/>
            <a:ext cx="2364430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4636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/>
              <a:t>Outline tutorial</a:t>
            </a:r>
            <a:endParaRPr lang="en-US" sz="3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302987" y="821175"/>
            <a:ext cx="8463326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Part 1: Top-</a:t>
            </a:r>
            <a:r>
              <a:rPr lang="en-US" sz="2400" i="0">
                <a:latin typeface="+mj-lt"/>
                <a:cs typeface="Helvetica Light"/>
              </a:rPr>
              <a:t>𝑘</a:t>
            </a:r>
            <a:r>
              <a:rPr lang="en-US" sz="2400">
                <a:latin typeface="+mj-lt"/>
                <a:cs typeface="Helvetica Light"/>
              </a:rPr>
              <a:t> (Wolfgang):  ~20min</a:t>
            </a:r>
            <a:endParaRPr lang="en-US" sz="2100">
              <a:latin typeface="+mj-lt"/>
              <a:cs typeface="Helvetica Light"/>
            </a:endParaRPr>
          </a:p>
          <a:p>
            <a:pPr marL="214308" indent="-214308" algn="l">
              <a:buFont typeface="Arial"/>
              <a:buChar char="•"/>
            </a:pPr>
            <a:r>
              <a:rPr lang="en-US" sz="2400">
                <a:latin typeface="+mj-lt"/>
                <a:cs typeface="Helvetica Light"/>
              </a:rPr>
              <a:t>Part 2: Optimal Join Algorithms (Mirek): ~30min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0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Lower Bound and the </a:t>
            </a:r>
            <a:r>
              <a:rPr lang="en-US" sz="2000" b="0" i="0" u="none" strike="noStrike" cap="none" err="1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Yannakakis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 Algorithm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0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Problems Caused by Cycles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0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Tree Decompositions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000" b="0" i="0" u="none" strike="noStrike" cap="none">
                <a:solidFill>
                  <a:srgbClr val="000000"/>
                </a:solidFill>
                <a:latin typeface="+mj-lt"/>
                <a:ea typeface="Arial"/>
                <a:cs typeface="Helvetica Light"/>
                <a:sym typeface="Arial"/>
              </a:rPr>
              <a:t>Summary and Further Reading</a:t>
            </a:r>
          </a:p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>
                <a:latin typeface="+mj-lt"/>
                <a:cs typeface="Helvetica Light"/>
              </a:rPr>
              <a:t>Part 3: Ranked enumeration over joins (Nikolaos): ~40min</a:t>
            </a:r>
          </a:p>
          <a:p>
            <a:pPr marL="214308" indent="-214308" algn="l">
              <a:buFont typeface="Arial"/>
              <a:buChar char="•"/>
            </a:pPr>
            <a:endParaRPr lang="en-US" sz="2400">
              <a:latin typeface="+mj-l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321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460015"/>
          </a:xfrm>
        </p:spPr>
        <p:txBody>
          <a:bodyPr wrap="square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51439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9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58300"/>
            <a:ext cx="3662060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529265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71306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58300"/>
            <a:ext cx="3662060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506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1908"/>
            <a:ext cx="3424014" cy="294311"/>
          </a:xfrm>
        </p:spPr>
        <p:txBody>
          <a:bodyPr/>
          <a:lstStyle>
            <a:lvl1pPr>
              <a:defRPr sz="225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529265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91437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5489"/>
            <a:ext cx="3424014" cy="294311"/>
          </a:xfrm>
        </p:spPr>
        <p:txBody>
          <a:bodyPr/>
          <a:lstStyle>
            <a:lvl1pPr>
              <a:defRPr sz="225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4950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2892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43059"/>
            <a:ext cx="673262" cy="3924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3" y="696518"/>
            <a:ext cx="5523146" cy="15292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Rectangle 54"/>
          <p:cNvSpPr txBox="1">
            <a:spLocks noChangeArrowheads="1"/>
          </p:cNvSpPr>
          <p:nvPr userDrawn="1"/>
        </p:nvSpPr>
        <p:spPr>
          <a:xfrm>
            <a:off x="8878273" y="4903142"/>
            <a:ext cx="227627" cy="230832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9396F-7749-2343-BD7F-AC3481D40089}" type="slidenum">
              <a:rPr sz="15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pPr marL="0" marR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500" baseline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1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646376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0" i="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1pPr>
      <a:lvl2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2pPr>
      <a:lvl3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3pPr>
      <a:lvl4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4pPr>
      <a:lvl5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5pPr>
      <a:lvl6pPr marL="366451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6pPr>
      <a:lvl7pPr marL="732900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7pPr>
      <a:lvl8pPr marL="1099352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8pPr>
      <a:lvl9pPr marL="1465802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9pPr>
    </p:titleStyle>
    <p:bodyStyle>
      <a:lvl1pPr marL="257122" indent="-257122" algn="l" defTabSz="646376" rtl="0" eaLnBrk="1" fontAlgn="base" hangingPunct="1">
        <a:spcBef>
          <a:spcPct val="0"/>
        </a:spcBef>
        <a:spcAft>
          <a:spcPts val="450"/>
        </a:spcAft>
        <a:buSzPct val="80000"/>
        <a:buChar char="•"/>
        <a:defRPr sz="225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557213" indent="-257175" algn="l" defTabSz="646376" rtl="0" eaLnBrk="1" fontAlgn="base" hangingPunct="1">
        <a:spcBef>
          <a:spcPct val="0"/>
        </a:spcBef>
        <a:spcAft>
          <a:spcPts val="450"/>
        </a:spcAft>
        <a:buSzPct val="100000"/>
        <a:buFont typeface="Lucida Grande"/>
        <a:buChar char="-"/>
        <a:defRPr sz="195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813197" indent="-213122" algn="l" defTabSz="646376" rtl="0" eaLnBrk="1" fontAlgn="base" hangingPunct="1">
        <a:spcBef>
          <a:spcPct val="0"/>
        </a:spcBef>
        <a:spcAft>
          <a:spcPts val="225"/>
        </a:spcAft>
        <a:buFont typeface="Arial"/>
        <a:buChar char="•"/>
        <a:tabLst/>
        <a:defRPr sz="165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071563" indent="-214313" algn="l" defTabSz="646376" rtl="0" eaLnBrk="1" fontAlgn="base" hangingPunct="1">
        <a:spcBef>
          <a:spcPct val="0"/>
        </a:spcBef>
        <a:spcAft>
          <a:spcPts val="0"/>
        </a:spcAft>
        <a:buSzPct val="89000"/>
        <a:buFont typeface="Lucida Grande"/>
        <a:buChar char="-"/>
        <a:defRPr sz="165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1285875" indent="-128588" algn="l" defTabSz="646376" rtl="0" eaLnBrk="1" fontAlgn="base" hangingPunct="1">
        <a:spcBef>
          <a:spcPct val="0"/>
        </a:spcBef>
        <a:spcAft>
          <a:spcPts val="0"/>
        </a:spcAft>
        <a:buSzPct val="75000"/>
        <a:buFont typeface="Lucida Grande"/>
        <a:buChar char="»"/>
        <a:defRPr sz="15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86141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6pPr>
      <a:lvl7pPr marL="122786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7pPr>
      <a:lvl8pPr marL="159431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8pPr>
      <a:lvl9pPr marL="1960765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645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2900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9935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6580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3225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9870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31603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ortheastern-datalab.github.io/topk-join-tutorial/" TargetMode="External"/><Relationship Id="rId13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2.jpeg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hyperlink" Target="https://db.khoury.northeastern.edu/" TargetMode="External"/><Relationship Id="rId4" Type="http://schemas.openxmlformats.org/officeDocument/2006/relationships/tags" Target="../tags/tag4.xml"/><Relationship Id="rId9" Type="http://schemas.openxmlformats.org/officeDocument/2006/relationships/hyperlink" Target="https://doi.org/10.1145/3318464.3383132" TargetMode="External"/><Relationship Id="rId1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9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36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36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180143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hyperlink" Target="https://doi.org/10.1137/11085944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145/2590989.2590991" TargetMode="External"/><Relationship Id="rId5" Type="http://schemas.openxmlformats.org/officeDocument/2006/relationships/hyperlink" Target="https://doi.org/10.5441/002/icdt.2014.13" TargetMode="External"/><Relationship Id="rId4" Type="http://schemas.openxmlformats.org/officeDocument/2006/relationships/hyperlink" Target="https://doi.org/10.1145/318014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37/110859440" TargetMode="External"/><Relationship Id="rId3" Type="http://schemas.openxmlformats.org/officeDocument/2006/relationships/image" Target="../media/image76.png"/><Relationship Id="rId7" Type="http://schemas.openxmlformats.org/officeDocument/2006/relationships/hyperlink" Target="https://doi.org/10.1145/2590989.259099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5441/002/icdt.2014.13" TargetMode="External"/><Relationship Id="rId5" Type="http://schemas.openxmlformats.org/officeDocument/2006/relationships/hyperlink" Target="https://doi.org/10.1145/3180143" TargetMode="Externa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85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10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85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hyperlink" Target="https://doi.org/10.1145/3034786.3056105" TargetMode="External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636918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image" Target="../media/image152.png"/><Relationship Id="rId16" Type="http://schemas.openxmlformats.org/officeDocument/2006/relationships/image" Target="../media/image148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19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6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65.png"/><Relationship Id="rId3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52.png"/><Relationship Id="rId16" Type="http://schemas.openxmlformats.org/officeDocument/2006/relationships/image" Target="../media/image163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62.png"/><Relationship Id="rId10" Type="http://schemas.openxmlformats.org/officeDocument/2006/relationships/image" Target="../media/image142.png"/><Relationship Id="rId19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535926" TargetMode="Externa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07/BF02523189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Relationship Id="rId9" Type="http://schemas.openxmlformats.org/officeDocument/2006/relationships/image" Target="../media/image17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47.png"/><Relationship Id="rId2" Type="http://schemas.openxmlformats.org/officeDocument/2006/relationships/image" Target="../media/image173.png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11" Type="http://schemas.openxmlformats.org/officeDocument/2006/relationships/image" Target="../media/image146.png"/><Relationship Id="rId5" Type="http://schemas.openxmlformats.org/officeDocument/2006/relationships/image" Target="../media/image169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Relationship Id="rId14" Type="http://schemas.openxmlformats.org/officeDocument/2006/relationships/image" Target="../media/image14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224-017-9811-8" TargetMode="External"/><Relationship Id="rId2" Type="http://schemas.openxmlformats.org/officeDocument/2006/relationships/hyperlink" Target="https://doi.org/10.1145/3034786.305610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45/2535926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5/2594538.2594547" TargetMode="External"/><Relationship Id="rId3" Type="http://schemas.openxmlformats.org/officeDocument/2006/relationships/hyperlink" Target="https://doi.org/10.14778/2556549.2556579" TargetMode="External"/><Relationship Id="rId7" Type="http://schemas.openxmlformats.org/officeDocument/2006/relationships/hyperlink" Target="https://doi.org/10.1145/2967101" TargetMode="External"/><Relationship Id="rId2" Type="http://schemas.openxmlformats.org/officeDocument/2006/relationships/hyperlink" Target="https://doi.org/10.1145/2902251.290228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145/2656335" TargetMode="External"/><Relationship Id="rId5" Type="http://schemas.openxmlformats.org/officeDocument/2006/relationships/hyperlink" Target="https://doi.org/10.1145/3003665.3003667" TargetMode="External"/><Relationship Id="rId4" Type="http://schemas.openxmlformats.org/officeDocument/2006/relationships/hyperlink" Target="https://doi.org/10.14778/2350229.235024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5555/1286831.128684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54005" y="989311"/>
            <a:ext cx="7790052" cy="714396"/>
          </a:xfrm>
        </p:spPr>
        <p:txBody>
          <a:bodyPr wrap="none"/>
          <a:lstStyle/>
          <a:p>
            <a:r>
              <a:rPr lang="en-US" sz="4050" spc="-11" dirty="0">
                <a:solidFill>
                  <a:schemeClr val="accent2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Optimal Join Algorithms</a:t>
            </a:r>
            <a:r>
              <a:rPr lang="en-US" sz="4050" spc="-1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50" spc="-11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meet </a:t>
            </a:r>
            <a:r>
              <a:rPr lang="en-US" sz="4050" dirty="0">
                <a:solidFill>
                  <a:srgbClr val="0070C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Top-𝑘</a:t>
            </a:r>
            <a:endParaRPr lang="en-US" sz="405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9631" y="760077"/>
            <a:ext cx="24125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SIGMOD 2020 tutorial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1C98AA-7C62-6842-B6F7-8C9C79F4B4C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631" y="1780842"/>
            <a:ext cx="64761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2100">
                <a:latin typeface="Calibri"/>
                <a:cs typeface="Calibri"/>
              </a:rPr>
              <a:t>Nikolaos </a:t>
            </a:r>
            <a:r>
              <a:rPr lang="en-US" sz="2100" err="1">
                <a:latin typeface="Calibri"/>
                <a:cs typeface="Calibri"/>
              </a:rPr>
              <a:t>Tziavelis</a:t>
            </a:r>
            <a:r>
              <a:rPr lang="en-US" sz="2100">
                <a:latin typeface="Calibri"/>
                <a:cs typeface="Calibri"/>
              </a:rPr>
              <a:t>, Wolfgang Gatterbauer, Mirek Riedewald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1821FBD-DD35-8F4E-8443-E07B72F48EC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631" y="2171049"/>
            <a:ext cx="353462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Northeastern University, Boston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0FC8FAB-736D-BA44-B190-04CCE1F2606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631" y="3851590"/>
            <a:ext cx="509915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1500" dirty="0">
                <a:latin typeface="Calibri"/>
                <a:cs typeface="Calibri"/>
              </a:rPr>
              <a:t>Slides: </a:t>
            </a:r>
            <a:r>
              <a:rPr lang="en-US" sz="1500" dirty="0">
                <a:latin typeface="Calibri"/>
                <a:cs typeface="Calibri"/>
                <a:hlinkClick r:id="rId8"/>
              </a:rPr>
              <a:t>https://northeastern-datalab.github.io/topk-join-tutorial/</a:t>
            </a:r>
            <a:r>
              <a:rPr lang="en-US" sz="1500" dirty="0">
                <a:latin typeface="Calibri"/>
                <a:cs typeface="Calibri"/>
              </a:rPr>
              <a:t> </a:t>
            </a:r>
          </a:p>
          <a:p>
            <a:pPr defTabSz="646510">
              <a:defRPr/>
            </a:pPr>
            <a:r>
              <a:rPr lang="en-US" sz="1500" dirty="0">
                <a:latin typeface="Calibri"/>
                <a:cs typeface="Calibri"/>
              </a:rPr>
              <a:t>DOI: </a:t>
            </a:r>
            <a:r>
              <a:rPr lang="en-US" sz="1500" dirty="0">
                <a:latin typeface="Calibri"/>
                <a:cs typeface="Calibri"/>
                <a:hlinkClick r:id="rId9"/>
              </a:rPr>
              <a:t>https://doi.org/10.1145/3318464.3383132</a:t>
            </a:r>
            <a:r>
              <a:rPr lang="en-US" sz="1500" dirty="0">
                <a:latin typeface="Calibri"/>
                <a:cs typeface="Calibri"/>
              </a:rPr>
              <a:t> </a:t>
            </a:r>
          </a:p>
          <a:p>
            <a:pPr defTabSz="646510">
              <a:defRPr/>
            </a:pPr>
            <a:r>
              <a:rPr lang="en-US" sz="1500" dirty="0">
                <a:latin typeface="Calibri"/>
                <a:cs typeface="Calibri"/>
              </a:rPr>
              <a:t>Data Lab: </a:t>
            </a:r>
            <a:r>
              <a:rPr lang="en-US" sz="1500" dirty="0">
                <a:latin typeface="Calibri"/>
                <a:cs typeface="Calibri"/>
                <a:hlinkClick r:id="rId10"/>
              </a:rPr>
              <a:t>https://db.khoury.northeastern.edu</a:t>
            </a:r>
            <a:r>
              <a:rPr lang="en-US" sz="1500" dirty="0">
                <a:latin typeface="Calibri"/>
                <a:cs typeface="Calibri"/>
              </a:rPr>
              <a:t> </a:t>
            </a:r>
          </a:p>
        </p:txBody>
      </p:sp>
      <p:pic>
        <p:nvPicPr>
          <p:cNvPr id="22" name="Picture 6" descr="https://db.khoury.northeastern.edu/files/2017/09/IMG_2864__-424x424.jpg">
            <a:extLst>
              <a:ext uri="{FF2B5EF4-FFF2-40B4-BE49-F238E27FC236}">
                <a16:creationId xmlns:a16="http://schemas.microsoft.com/office/drawing/2014/main" id="{EA08D785-2D43-324E-9E29-BE1C6CA8A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-243" r="12508"/>
          <a:stretch/>
        </p:blipFill>
        <p:spPr bwMode="auto">
          <a:xfrm>
            <a:off x="7535587" y="103762"/>
            <a:ext cx="676371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ikolaos Tziavelis – Khoury College of Computer Sciences">
            <a:extLst>
              <a:ext uri="{FF2B5EF4-FFF2-40B4-BE49-F238E27FC236}">
                <a16:creationId xmlns:a16="http://schemas.microsoft.com/office/drawing/2014/main" id="{D74145A1-2BB3-FF46-B80C-F21787149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 t="-363" r="38158" b="-1504"/>
          <a:stretch/>
        </p:blipFill>
        <p:spPr bwMode="auto">
          <a:xfrm>
            <a:off x="6694438" y="99581"/>
            <a:ext cx="694616" cy="9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ople – DATA Lab @ Northeastern">
            <a:extLst>
              <a:ext uri="{FF2B5EF4-FFF2-40B4-BE49-F238E27FC236}">
                <a16:creationId xmlns:a16="http://schemas.microsoft.com/office/drawing/2014/main" id="{94160BE6-336B-B348-9129-7AE151DF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r="11980"/>
          <a:stretch/>
        </p:blipFill>
        <p:spPr bwMode="auto">
          <a:xfrm>
            <a:off x="8365118" y="103762"/>
            <a:ext cx="676371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irek Riedewald - Northeastern University">
            <a:extLst>
              <a:ext uri="{FF2B5EF4-FFF2-40B4-BE49-F238E27FC236}">
                <a16:creationId xmlns:a16="http://schemas.microsoft.com/office/drawing/2014/main" id="{2B11E561-5D2E-8B41-8B88-DD12D8C2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94" y="4254050"/>
            <a:ext cx="1549514" cy="6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li @ NEU">
            <a:extLst>
              <a:ext uri="{FF2B5EF4-FFF2-40B4-BE49-F238E27FC236}">
                <a16:creationId xmlns:a16="http://schemas.microsoft.com/office/drawing/2014/main" id="{E2121FB5-9BED-964F-B404-AB7717A96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6"/>
          <a:stretch/>
        </p:blipFill>
        <p:spPr bwMode="auto">
          <a:xfrm>
            <a:off x="7088503" y="3190557"/>
            <a:ext cx="1658528" cy="8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028A7BF-8E91-184A-9585-E409473E4547}"/>
              </a:ext>
            </a:extLst>
          </p:cNvPr>
          <p:cNvSpPr/>
          <p:nvPr/>
        </p:nvSpPr>
        <p:spPr>
          <a:xfrm>
            <a:off x="7284007" y="2126496"/>
            <a:ext cx="1173425" cy="105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3321BC-0506-C245-B768-C4DE989513B1}"/>
              </a:ext>
            </a:extLst>
          </p:cNvPr>
          <p:cNvCxnSpPr>
            <a:cxnSpLocks/>
          </p:cNvCxnSpPr>
          <p:nvPr/>
        </p:nvCxnSpPr>
        <p:spPr bwMode="auto">
          <a:xfrm flipV="1">
            <a:off x="7350035" y="2153992"/>
            <a:ext cx="0" cy="84134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F3394F-9FD0-6049-A620-81A4234DF715}"/>
              </a:ext>
            </a:extLst>
          </p:cNvPr>
          <p:cNvCxnSpPr>
            <a:cxnSpLocks/>
          </p:cNvCxnSpPr>
          <p:nvPr/>
        </p:nvCxnSpPr>
        <p:spPr bwMode="auto">
          <a:xfrm>
            <a:off x="7350035" y="2995335"/>
            <a:ext cx="1077242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3097A9A-41C7-1147-A9CC-9A4898FDD567}"/>
              </a:ext>
            </a:extLst>
          </p:cNvPr>
          <p:cNvSpPr/>
          <p:nvPr/>
        </p:nvSpPr>
        <p:spPr>
          <a:xfrm>
            <a:off x="7395259" y="2157974"/>
            <a:ext cx="929742" cy="159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16744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1275">
                <a:latin typeface="Avenir Book" panose="02000503020000020003" pitchFamily="2" charset="0"/>
                <a:sym typeface="Symbol"/>
              </a:rPr>
              <a:t>Ranked results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F89470-A469-344D-A744-96DBDEBB9C1C}"/>
              </a:ext>
            </a:extLst>
          </p:cNvPr>
          <p:cNvSpPr/>
          <p:nvPr/>
        </p:nvSpPr>
        <p:spPr>
          <a:xfrm>
            <a:off x="7888826" y="3032847"/>
            <a:ext cx="298159" cy="159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16744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1275">
                <a:latin typeface="Avenir Book" panose="02000503020000020003" pitchFamily="2" charset="0"/>
                <a:sym typeface="Symbol"/>
              </a:rPr>
              <a:t>Time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62DC9E68-A766-F146-B285-19D936A32893}"/>
              </a:ext>
            </a:extLst>
          </p:cNvPr>
          <p:cNvSpPr/>
          <p:nvPr/>
        </p:nvSpPr>
        <p:spPr>
          <a:xfrm rot="5400000">
            <a:off x="7848398" y="2661184"/>
            <a:ext cx="138024" cy="1861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D2007D-B212-8A4C-BC62-33B22990AB96}"/>
              </a:ext>
            </a:extLst>
          </p:cNvPr>
          <p:cNvCxnSpPr>
            <a:cxnSpLocks/>
          </p:cNvCxnSpPr>
          <p:nvPr/>
        </p:nvCxnSpPr>
        <p:spPr bwMode="auto">
          <a:xfrm flipV="1">
            <a:off x="8100947" y="2361349"/>
            <a:ext cx="0" cy="633987"/>
          </a:xfrm>
          <a:prstGeom prst="line">
            <a:avLst/>
          </a:prstGeom>
          <a:noFill/>
          <a:ln w="31750">
            <a:solidFill>
              <a:schemeClr val="accent1"/>
            </a:solidFill>
            <a:prstDash val="sysDot"/>
          </a:ln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3EBE9A-AEEB-8F41-BC3B-55F575444529}"/>
              </a:ext>
            </a:extLst>
          </p:cNvPr>
          <p:cNvCxnSpPr>
            <a:cxnSpLocks/>
          </p:cNvCxnSpPr>
          <p:nvPr/>
        </p:nvCxnSpPr>
        <p:spPr bwMode="auto">
          <a:xfrm flipV="1">
            <a:off x="7503247" y="2363417"/>
            <a:ext cx="508526" cy="630068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B2A010-2370-BE47-B759-E1895764452D}"/>
              </a:ext>
            </a:extLst>
          </p:cNvPr>
          <p:cNvCxnSpPr/>
          <p:nvPr/>
        </p:nvCxnSpPr>
        <p:spPr bwMode="auto">
          <a:xfrm>
            <a:off x="7350035" y="2359498"/>
            <a:ext cx="96424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11">
            <a:extLst>
              <a:ext uri="{FF2B5EF4-FFF2-40B4-BE49-F238E27FC236}">
                <a16:creationId xmlns:a16="http://schemas.microsoft.com/office/drawing/2014/main" id="{9A297737-CDB7-044D-8E68-5D40153D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65" y="4784541"/>
            <a:ext cx="5297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This work is licensed under a Creative Commons Attribution-Noncommercial-Share Alike 4.0 International License.</a:t>
            </a:r>
            <a:b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See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  <a:hlinkClick r:id="rId16"/>
              </a:rPr>
              <a:t>https://creativecommons.org/licenses/by-nc-sa/4.0/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for details</a:t>
            </a:r>
          </a:p>
        </p:txBody>
      </p:sp>
      <p:pic>
        <p:nvPicPr>
          <p:cNvPr id="34" name="Picture 2" descr="Copyright – Writing in College">
            <a:extLst>
              <a:ext uri="{FF2B5EF4-FFF2-40B4-BE49-F238E27FC236}">
                <a16:creationId xmlns:a16="http://schemas.microsoft.com/office/drawing/2014/main" id="{25C91ADD-CC57-E149-AA7E-5CE5AF94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4800637"/>
            <a:ext cx="719990" cy="2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3">
            <a:extLst>
              <a:ext uri="{FF2B5EF4-FFF2-40B4-BE49-F238E27FC236}">
                <a16:creationId xmlns:a16="http://schemas.microsoft.com/office/drawing/2014/main" id="{6F4419C2-173A-4AEB-BAD9-5FE90418B152}"/>
              </a:ext>
            </a:extLst>
          </p:cNvPr>
          <p:cNvSpPr txBox="1">
            <a:spLocks/>
          </p:cNvSpPr>
          <p:nvPr/>
        </p:nvSpPr>
        <p:spPr bwMode="auto">
          <a:xfrm>
            <a:off x="686569" y="2967395"/>
            <a:ext cx="5132815" cy="4156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 b="0" i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150"/>
              <a:t>Part 2 : Optimal Join Algorithms</a:t>
            </a:r>
          </a:p>
        </p:txBody>
      </p:sp>
    </p:spTree>
    <p:extLst>
      <p:ext uri="{BB962C8B-B14F-4D97-AF65-F5344CB8AC3E}">
        <p14:creationId xmlns:p14="http://schemas.microsoft.com/office/powerpoint/2010/main" val="181816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p:sp>
        <p:nvSpPr>
          <p:cNvPr id="83" name="Content Placeholder 4">
            <a:extLst>
              <a:ext uri="{FF2B5EF4-FFF2-40B4-BE49-F238E27FC236}">
                <a16:creationId xmlns:a16="http://schemas.microsoft.com/office/drawing/2014/main" id="{7F4A5DFC-3520-AD40-A0DC-3AB7765D8A20}"/>
              </a:ext>
            </a:extLst>
          </p:cNvPr>
          <p:cNvSpPr txBox="1">
            <a:spLocks/>
          </p:cNvSpPr>
          <p:nvPr/>
        </p:nvSpPr>
        <p:spPr bwMode="auto">
          <a:xfrm>
            <a:off x="304489" y="1495812"/>
            <a:ext cx="3894709" cy="2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/>
              <a:t>Bottom-up traversal (semi-joins)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38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897088"/>
            <a:ext cx="1141874" cy="71870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1002261"/>
            <a:ext cx="2044" cy="52322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564CC7-9141-41BF-AE37-E8863734E1E4}"/>
                  </a:ext>
                </a:extLst>
              </p:cNvPr>
              <p:cNvSpPr txBox="1"/>
              <p:nvPr/>
            </p:nvSpPr>
            <p:spPr>
              <a:xfrm>
                <a:off x="5721440" y="3088303"/>
                <a:ext cx="27767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564CC7-9141-41BF-AE37-E8863734E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40" y="3088303"/>
                <a:ext cx="277670" cy="246221"/>
              </a:xfrm>
              <a:prstGeom prst="rect">
                <a:avLst/>
              </a:prstGeom>
              <a:blipFill>
                <a:blip r:embed="rId9"/>
                <a:stretch>
                  <a:fillRect l="-17778" r="-44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/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blipFill>
                <a:blip r:embed="rId10"/>
                <a:stretch>
                  <a:fillRect l="-12371" t="-24390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/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blipFill>
                <a:blip r:embed="rId12"/>
                <a:stretch>
                  <a:fillRect l="-5594" r="-2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4">
                <a:extLst>
                  <a:ext uri="{FF2B5EF4-FFF2-40B4-BE49-F238E27FC236}">
                    <a16:creationId xmlns:a16="http://schemas.microsoft.com/office/drawing/2014/main" id="{11C936EF-4317-4C9A-B5CC-8CFF75569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853386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4">
                <a:extLst>
                  <a:ext uri="{FF2B5EF4-FFF2-40B4-BE49-F238E27FC236}">
                    <a16:creationId xmlns:a16="http://schemas.microsoft.com/office/drawing/2014/main" id="{11C936EF-4317-4C9A-B5CC-8CFF75569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853386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3"/>
                          <a:stretch>
                            <a:fillRect l="-1515" t="-2000" r="-207576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3"/>
                          <a:stretch>
                            <a:fillRect l="-100000" t="-2000" r="-104478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3"/>
                          <a:stretch>
                            <a:fillRect l="-203030" t="-2000" r="-6061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3F87D4-F401-4487-82CE-27F01350594C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3F87D4-F401-4487-82CE-27F013505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4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92A728-4556-40B3-AD1C-51A3DE440506}"/>
              </a:ext>
            </a:extLst>
          </p:cNvPr>
          <p:cNvCxnSpPr>
            <a:cxnSpLocks/>
            <a:stCxn id="89" idx="2"/>
            <a:endCxn id="27" idx="0"/>
          </p:cNvCxnSpPr>
          <p:nvPr/>
        </p:nvCxnSpPr>
        <p:spPr bwMode="auto">
          <a:xfrm>
            <a:off x="6708882" y="2897088"/>
            <a:ext cx="1310738" cy="71870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E199DE-37E9-49C8-B8C7-D8A8439D31B0}"/>
                  </a:ext>
                </a:extLst>
              </p:cNvPr>
              <p:cNvSpPr txBox="1"/>
              <p:nvPr/>
            </p:nvSpPr>
            <p:spPr>
              <a:xfrm>
                <a:off x="7511101" y="3085083"/>
                <a:ext cx="5918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E199DE-37E9-49C8-B8C7-D8A8439D3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01" y="3085083"/>
                <a:ext cx="591889" cy="246221"/>
              </a:xfrm>
              <a:prstGeom prst="rect">
                <a:avLst/>
              </a:prstGeom>
              <a:blipFill>
                <a:blip r:embed="rId15"/>
                <a:stretch>
                  <a:fillRect l="-11340" t="-25000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787833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p:sp>
        <p:nvSpPr>
          <p:cNvPr id="83" name="Content Placeholder 4">
            <a:extLst>
              <a:ext uri="{FF2B5EF4-FFF2-40B4-BE49-F238E27FC236}">
                <a16:creationId xmlns:a16="http://schemas.microsoft.com/office/drawing/2014/main" id="{7F4A5DFC-3520-AD40-A0DC-3AB7765D8A20}"/>
              </a:ext>
            </a:extLst>
          </p:cNvPr>
          <p:cNvSpPr txBox="1">
            <a:spLocks/>
          </p:cNvSpPr>
          <p:nvPr/>
        </p:nvSpPr>
        <p:spPr bwMode="auto">
          <a:xfrm>
            <a:off x="304489" y="1495812"/>
            <a:ext cx="3894709" cy="2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/>
              <a:t>Bottom-up traversal (semi-joins)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38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515" t="-2000" r="-207576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00000" t="-2000" r="-104478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203030" t="-2000" r="-6061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0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897088"/>
            <a:ext cx="1141874" cy="71870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E4D84-BCD7-4C4E-A901-CD229733B6DA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 bwMode="auto">
          <a:xfrm>
            <a:off x="6708882" y="2897088"/>
            <a:ext cx="1310738" cy="71870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1002261"/>
            <a:ext cx="2044" cy="52322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564CC7-9141-41BF-AE37-E8863734E1E4}"/>
                  </a:ext>
                </a:extLst>
              </p:cNvPr>
              <p:cNvSpPr txBox="1"/>
              <p:nvPr/>
            </p:nvSpPr>
            <p:spPr>
              <a:xfrm>
                <a:off x="5721440" y="3088303"/>
                <a:ext cx="27767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564CC7-9141-41BF-AE37-E8863734E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40" y="3088303"/>
                <a:ext cx="277670" cy="246221"/>
              </a:xfrm>
              <a:prstGeom prst="rect">
                <a:avLst/>
              </a:prstGeom>
              <a:blipFill>
                <a:blip r:embed="rId11"/>
                <a:stretch>
                  <a:fillRect l="-17778" r="-44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/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blipFill>
                <a:blip r:embed="rId12"/>
                <a:stretch>
                  <a:fillRect l="-12371" t="-24390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/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blipFill>
                <a:blip r:embed="rId14"/>
                <a:stretch>
                  <a:fillRect l="-5594" r="-2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C696CBF6-C2A8-4126-81AD-8574DD46A0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74140" y="2389644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C696CBF6-C2A8-4126-81AD-8574DD46A0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74140" y="2389644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493" t="-4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03030" t="-4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2986650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p:sp>
        <p:nvSpPr>
          <p:cNvPr id="83" name="Content Placeholder 4">
            <a:extLst>
              <a:ext uri="{FF2B5EF4-FFF2-40B4-BE49-F238E27FC236}">
                <a16:creationId xmlns:a16="http://schemas.microsoft.com/office/drawing/2014/main" id="{7F4A5DFC-3520-AD40-A0DC-3AB7765D8A20}"/>
              </a:ext>
            </a:extLst>
          </p:cNvPr>
          <p:cNvSpPr txBox="1">
            <a:spLocks/>
          </p:cNvSpPr>
          <p:nvPr/>
        </p:nvSpPr>
        <p:spPr bwMode="auto">
          <a:xfrm>
            <a:off x="304489" y="1495812"/>
            <a:ext cx="3894709" cy="2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/>
              <a:t>Bottom-up traversal (semi-joins)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38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311017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311017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515" t="-2000" r="-207576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00000" t="-2000" r="-104478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203030" t="-2000" r="-6061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0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897088"/>
            <a:ext cx="1141874" cy="71870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E4D84-BCD7-4C4E-A901-CD229733B6DA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 bwMode="auto">
          <a:xfrm>
            <a:off x="6708882" y="2897088"/>
            <a:ext cx="1310738" cy="71870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1002261"/>
            <a:ext cx="2044" cy="52322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564CC7-9141-41BF-AE37-E8863734E1E4}"/>
                  </a:ext>
                </a:extLst>
              </p:cNvPr>
              <p:cNvSpPr txBox="1"/>
              <p:nvPr/>
            </p:nvSpPr>
            <p:spPr>
              <a:xfrm>
                <a:off x="5721440" y="3088303"/>
                <a:ext cx="27767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564CC7-9141-41BF-AE37-E8863734E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40" y="3088303"/>
                <a:ext cx="277670" cy="246221"/>
              </a:xfrm>
              <a:prstGeom prst="rect">
                <a:avLst/>
              </a:prstGeom>
              <a:blipFill>
                <a:blip r:embed="rId11"/>
                <a:stretch>
                  <a:fillRect l="-17778" r="-44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/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blipFill>
                <a:blip r:embed="rId12"/>
                <a:stretch>
                  <a:fillRect l="-12371" t="-24390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/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blipFill>
                <a:blip r:embed="rId14"/>
                <a:stretch>
                  <a:fillRect l="-5594" r="-2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C696CBF6-C2A8-4126-81AD-8574DD46A0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74140" y="2389644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C696CBF6-C2A8-4126-81AD-8574DD46A0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74140" y="2389644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493" t="-4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03030" t="-4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814A5-F1E1-43A8-9F55-E388B2CD8190}"/>
              </a:ext>
            </a:extLst>
          </p:cNvPr>
          <p:cNvCxnSpPr>
            <a:cxnSpLocks/>
          </p:cNvCxnSpPr>
          <p:nvPr/>
        </p:nvCxnSpPr>
        <p:spPr bwMode="auto">
          <a:xfrm>
            <a:off x="6114812" y="236936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9068FD-DE83-4BFD-A193-7F7A1E68BB97}"/>
              </a:ext>
            </a:extLst>
          </p:cNvPr>
          <p:cNvCxnSpPr>
            <a:cxnSpLocks/>
          </p:cNvCxnSpPr>
          <p:nvPr/>
        </p:nvCxnSpPr>
        <p:spPr bwMode="auto">
          <a:xfrm>
            <a:off x="6114812" y="257441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2A1A36-2ABB-4640-8BC8-FEAEEF4DD46D}"/>
              </a:ext>
            </a:extLst>
          </p:cNvPr>
          <p:cNvCxnSpPr>
            <a:cxnSpLocks/>
          </p:cNvCxnSpPr>
          <p:nvPr/>
        </p:nvCxnSpPr>
        <p:spPr bwMode="auto">
          <a:xfrm>
            <a:off x="6109428" y="278212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9093693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p:sp>
        <p:nvSpPr>
          <p:cNvPr id="83" name="Content Placeholder 4">
            <a:extLst>
              <a:ext uri="{FF2B5EF4-FFF2-40B4-BE49-F238E27FC236}">
                <a16:creationId xmlns:a16="http://schemas.microsoft.com/office/drawing/2014/main" id="{7F4A5DFC-3520-AD40-A0DC-3AB7765D8A20}"/>
              </a:ext>
            </a:extLst>
          </p:cNvPr>
          <p:cNvSpPr txBox="1">
            <a:spLocks/>
          </p:cNvSpPr>
          <p:nvPr/>
        </p:nvSpPr>
        <p:spPr bwMode="auto">
          <a:xfrm>
            <a:off x="304489" y="1495812"/>
            <a:ext cx="3894709" cy="2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/>
              <a:t>Bottom-up traversal (semi-joins)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38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6187006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6187006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515" t="-2000" r="-207576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00000" t="-2000" r="-104478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203030" t="-2000" r="-6061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0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897088"/>
            <a:ext cx="1141874" cy="718709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E4D84-BCD7-4C4E-A901-CD229733B6DA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 bwMode="auto">
          <a:xfrm>
            <a:off x="6708882" y="2897088"/>
            <a:ext cx="1310738" cy="71870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1002261"/>
            <a:ext cx="2044" cy="52322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/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blipFill>
                <a:blip r:embed="rId11"/>
                <a:stretch>
                  <a:fillRect l="-12371" t="-24390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/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blipFill>
                <a:blip r:embed="rId13"/>
                <a:stretch>
                  <a:fillRect l="-5594" r="-2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C696CBF6-C2A8-4126-81AD-8574DD46A0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348796"/>
                  </p:ext>
                </p:extLst>
              </p:nvPr>
            </p:nvGraphicFramePr>
            <p:xfrm>
              <a:off x="7574140" y="2389644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C696CBF6-C2A8-4126-81AD-8574DD46A0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348796"/>
                  </p:ext>
                </p:extLst>
              </p:nvPr>
            </p:nvGraphicFramePr>
            <p:xfrm>
              <a:off x="7574140" y="2389644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493" t="-4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4"/>
                          <a:stretch>
                            <a:fillRect l="-103030" t="-4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814A5-F1E1-43A8-9F55-E388B2CD8190}"/>
              </a:ext>
            </a:extLst>
          </p:cNvPr>
          <p:cNvCxnSpPr>
            <a:cxnSpLocks/>
          </p:cNvCxnSpPr>
          <p:nvPr/>
        </p:nvCxnSpPr>
        <p:spPr bwMode="auto">
          <a:xfrm>
            <a:off x="6114812" y="236936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9068FD-DE83-4BFD-A193-7F7A1E68BB97}"/>
              </a:ext>
            </a:extLst>
          </p:cNvPr>
          <p:cNvCxnSpPr>
            <a:cxnSpLocks/>
          </p:cNvCxnSpPr>
          <p:nvPr/>
        </p:nvCxnSpPr>
        <p:spPr bwMode="auto">
          <a:xfrm>
            <a:off x="6114812" y="257441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2A1A36-2ABB-4640-8BC8-FEAEEF4DD46D}"/>
              </a:ext>
            </a:extLst>
          </p:cNvPr>
          <p:cNvCxnSpPr>
            <a:cxnSpLocks/>
          </p:cNvCxnSpPr>
          <p:nvPr/>
        </p:nvCxnSpPr>
        <p:spPr bwMode="auto">
          <a:xfrm>
            <a:off x="6109428" y="278212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F080E-C3FE-491A-B654-A65217BAE78E}"/>
                  </a:ext>
                </a:extLst>
              </p:cNvPr>
              <p:cNvSpPr txBox="1"/>
              <p:nvPr/>
            </p:nvSpPr>
            <p:spPr>
              <a:xfrm>
                <a:off x="4930236" y="1891791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F080E-C3FE-491A-B654-A65217BA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236" y="1891791"/>
                <a:ext cx="871905" cy="276999"/>
              </a:xfrm>
              <a:prstGeom prst="rect">
                <a:avLst/>
              </a:prstGeom>
              <a:blipFill>
                <a:blip r:embed="rId15"/>
                <a:stretch>
                  <a:fillRect l="-6294" r="-2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4">
                <a:extLst>
                  <a:ext uri="{FF2B5EF4-FFF2-40B4-BE49-F238E27FC236}">
                    <a16:creationId xmlns:a16="http://schemas.microsoft.com/office/drawing/2014/main" id="{BB576A8C-0D10-419E-9BC7-1893B4A5D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855685"/>
                  </p:ext>
                </p:extLst>
              </p:nvPr>
            </p:nvGraphicFramePr>
            <p:xfrm>
              <a:off x="5435079" y="2389644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4">
                <a:extLst>
                  <a:ext uri="{FF2B5EF4-FFF2-40B4-BE49-F238E27FC236}">
                    <a16:creationId xmlns:a16="http://schemas.microsoft.com/office/drawing/2014/main" id="{BB576A8C-0D10-419E-9BC7-1893B4A5D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855685"/>
                  </p:ext>
                </p:extLst>
              </p:nvPr>
            </p:nvGraphicFramePr>
            <p:xfrm>
              <a:off x="5435079" y="2389644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6"/>
                          <a:stretch>
                            <a:fillRect l="-1493" t="-4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5242708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p:sp>
        <p:nvSpPr>
          <p:cNvPr id="83" name="Content Placeholder 4">
            <a:extLst>
              <a:ext uri="{FF2B5EF4-FFF2-40B4-BE49-F238E27FC236}">
                <a16:creationId xmlns:a16="http://schemas.microsoft.com/office/drawing/2014/main" id="{7F4A5DFC-3520-AD40-A0DC-3AB7765D8A20}"/>
              </a:ext>
            </a:extLst>
          </p:cNvPr>
          <p:cNvSpPr txBox="1">
            <a:spLocks/>
          </p:cNvSpPr>
          <p:nvPr/>
        </p:nvSpPr>
        <p:spPr bwMode="auto">
          <a:xfrm>
            <a:off x="304489" y="1495812"/>
            <a:ext cx="3894709" cy="2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/>
              <a:t>Bottom-up traversal (semi-joins)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38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895825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895825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515" t="-2000" r="-207576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00000" t="-2000" r="-104478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203030" t="-2000" r="-6061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0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897088"/>
            <a:ext cx="1141874" cy="718709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E4D84-BCD7-4C4E-A901-CD229733B6DA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 bwMode="auto">
          <a:xfrm>
            <a:off x="6708882" y="2897088"/>
            <a:ext cx="1310738" cy="71870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1002261"/>
            <a:ext cx="2044" cy="52322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/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73" y="1891791"/>
                <a:ext cx="871905" cy="276999"/>
              </a:xfrm>
              <a:prstGeom prst="rect">
                <a:avLst/>
              </a:prstGeom>
              <a:blipFill>
                <a:blip r:embed="rId12"/>
                <a:stretch>
                  <a:fillRect l="-5594" r="-2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C696CBF6-C2A8-4126-81AD-8574DD46A0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74140" y="2389644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4">
                <a:extLst>
                  <a:ext uri="{FF2B5EF4-FFF2-40B4-BE49-F238E27FC236}">
                    <a16:creationId xmlns:a16="http://schemas.microsoft.com/office/drawing/2014/main" id="{C696CBF6-C2A8-4126-81AD-8574DD46A0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74140" y="2389644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3"/>
                          <a:stretch>
                            <a:fillRect l="-1493" t="-4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3"/>
                          <a:stretch>
                            <a:fillRect l="-103030" t="-4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814A5-F1E1-43A8-9F55-E388B2CD8190}"/>
              </a:ext>
            </a:extLst>
          </p:cNvPr>
          <p:cNvCxnSpPr>
            <a:cxnSpLocks/>
          </p:cNvCxnSpPr>
          <p:nvPr/>
        </p:nvCxnSpPr>
        <p:spPr bwMode="auto">
          <a:xfrm>
            <a:off x="6114812" y="236936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9068FD-DE83-4BFD-A193-7F7A1E68BB97}"/>
              </a:ext>
            </a:extLst>
          </p:cNvPr>
          <p:cNvCxnSpPr>
            <a:cxnSpLocks/>
          </p:cNvCxnSpPr>
          <p:nvPr/>
        </p:nvCxnSpPr>
        <p:spPr bwMode="auto">
          <a:xfrm>
            <a:off x="6114812" y="257441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2A1A36-2ABB-4640-8BC8-FEAEEF4DD46D}"/>
              </a:ext>
            </a:extLst>
          </p:cNvPr>
          <p:cNvCxnSpPr>
            <a:cxnSpLocks/>
          </p:cNvCxnSpPr>
          <p:nvPr/>
        </p:nvCxnSpPr>
        <p:spPr bwMode="auto">
          <a:xfrm>
            <a:off x="6109428" y="278212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F080E-C3FE-491A-B654-A65217BAE78E}"/>
                  </a:ext>
                </a:extLst>
              </p:cNvPr>
              <p:cNvSpPr txBox="1"/>
              <p:nvPr/>
            </p:nvSpPr>
            <p:spPr>
              <a:xfrm>
                <a:off x="4930236" y="1891791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F080E-C3FE-491A-B654-A65217BA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236" y="1891791"/>
                <a:ext cx="871905" cy="276999"/>
              </a:xfrm>
              <a:prstGeom prst="rect">
                <a:avLst/>
              </a:prstGeom>
              <a:blipFill>
                <a:blip r:embed="rId14"/>
                <a:stretch>
                  <a:fillRect l="-6294" r="-2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4">
                <a:extLst>
                  <a:ext uri="{FF2B5EF4-FFF2-40B4-BE49-F238E27FC236}">
                    <a16:creationId xmlns:a16="http://schemas.microsoft.com/office/drawing/2014/main" id="{BB576A8C-0D10-419E-9BC7-1893B4A5D6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5079" y="2389644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4">
                <a:extLst>
                  <a:ext uri="{FF2B5EF4-FFF2-40B4-BE49-F238E27FC236}">
                    <a16:creationId xmlns:a16="http://schemas.microsoft.com/office/drawing/2014/main" id="{BB576A8C-0D10-419E-9BC7-1893B4A5D6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5079" y="2389644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5"/>
                          <a:stretch>
                            <a:fillRect l="-1493" t="-4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ED823-C230-494E-A200-1155574DAF8C}"/>
                  </a:ext>
                </a:extLst>
              </p:cNvPr>
              <p:cNvSpPr txBox="1"/>
              <p:nvPr/>
            </p:nvSpPr>
            <p:spPr>
              <a:xfrm>
                <a:off x="7453692" y="265801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ED823-C230-494E-A200-1155574DA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692" y="265801"/>
                <a:ext cx="871905" cy="276999"/>
              </a:xfrm>
              <a:prstGeom prst="rect">
                <a:avLst/>
              </a:prstGeom>
              <a:blipFill>
                <a:blip r:embed="rId16"/>
                <a:stretch>
                  <a:fillRect l="-6294" r="-279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Table 4">
                <a:extLst>
                  <a:ext uri="{FF2B5EF4-FFF2-40B4-BE49-F238E27FC236}">
                    <a16:creationId xmlns:a16="http://schemas.microsoft.com/office/drawing/2014/main" id="{3F9CAC99-ABBD-4244-AAD2-8BF8526846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149090"/>
                  </p:ext>
                </p:extLst>
              </p:nvPr>
            </p:nvGraphicFramePr>
            <p:xfrm>
              <a:off x="7424159" y="763654"/>
              <a:ext cx="80327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" name="Table 4">
                <a:extLst>
                  <a:ext uri="{FF2B5EF4-FFF2-40B4-BE49-F238E27FC236}">
                    <a16:creationId xmlns:a16="http://schemas.microsoft.com/office/drawing/2014/main" id="{3F9CAC99-ABBD-4244-AAD2-8BF8526846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149090"/>
                  </p:ext>
                </p:extLst>
              </p:nvPr>
            </p:nvGraphicFramePr>
            <p:xfrm>
              <a:off x="7424159" y="763654"/>
              <a:ext cx="80327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493" t="-2000" r="-104478" b="-1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17"/>
                          <a:stretch>
                            <a:fillRect l="-103030" t="-2000" r="-6061" b="-17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chemeClr val="accent2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3E1281-D602-42CC-B1F3-D93680E20956}"/>
              </a:ext>
            </a:extLst>
          </p:cNvPr>
          <p:cNvCxnSpPr>
            <a:cxnSpLocks/>
          </p:cNvCxnSpPr>
          <p:nvPr/>
        </p:nvCxnSpPr>
        <p:spPr bwMode="auto">
          <a:xfrm flipV="1">
            <a:off x="6305200" y="890159"/>
            <a:ext cx="803276" cy="824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3500426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p:sp>
        <p:nvSpPr>
          <p:cNvPr id="83" name="Content Placeholder 4">
            <a:extLst>
              <a:ext uri="{FF2B5EF4-FFF2-40B4-BE49-F238E27FC236}">
                <a16:creationId xmlns:a16="http://schemas.microsoft.com/office/drawing/2014/main" id="{7F4A5DFC-3520-AD40-A0DC-3AB7765D8A20}"/>
              </a:ext>
            </a:extLst>
          </p:cNvPr>
          <p:cNvSpPr txBox="1">
            <a:spLocks/>
          </p:cNvSpPr>
          <p:nvPr/>
        </p:nvSpPr>
        <p:spPr bwMode="auto">
          <a:xfrm>
            <a:off x="304489" y="1495812"/>
            <a:ext cx="3894709" cy="6309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/>
              <a:t>Bottom-up traversal (semi-joins)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Top-down traversal (semi-joins)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38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515" t="-2000" r="-207576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00000" t="-2000" r="-104478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203030" t="-2000" r="-6061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0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897088"/>
            <a:ext cx="1141874" cy="718709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E4D84-BCD7-4C4E-A901-CD229733B6DA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 bwMode="auto">
          <a:xfrm>
            <a:off x="6708882" y="2897088"/>
            <a:ext cx="1310738" cy="71870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1002261"/>
            <a:ext cx="2044" cy="52322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204475B-2D47-4506-A528-182172F25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/>
              <p:nvPr/>
            </p:nvSpPr>
            <p:spPr>
              <a:xfrm>
                <a:off x="7386662" y="2979442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ACD16-87EE-48DE-B3D9-1AD092E42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662" y="2979442"/>
                <a:ext cx="871905" cy="276999"/>
              </a:xfrm>
              <a:prstGeom prst="rect">
                <a:avLst/>
              </a:prstGeom>
              <a:blipFill>
                <a:blip r:embed="rId12"/>
                <a:stretch>
                  <a:fillRect l="-6294" r="-279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814A5-F1E1-43A8-9F55-E388B2CD8190}"/>
              </a:ext>
            </a:extLst>
          </p:cNvPr>
          <p:cNvCxnSpPr>
            <a:cxnSpLocks/>
          </p:cNvCxnSpPr>
          <p:nvPr/>
        </p:nvCxnSpPr>
        <p:spPr bwMode="auto">
          <a:xfrm>
            <a:off x="6114812" y="236936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9068FD-DE83-4BFD-A193-7F7A1E68BB97}"/>
              </a:ext>
            </a:extLst>
          </p:cNvPr>
          <p:cNvCxnSpPr>
            <a:cxnSpLocks/>
          </p:cNvCxnSpPr>
          <p:nvPr/>
        </p:nvCxnSpPr>
        <p:spPr bwMode="auto">
          <a:xfrm>
            <a:off x="6114812" y="257441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2A1A36-2ABB-4640-8BC8-FEAEEF4DD46D}"/>
              </a:ext>
            </a:extLst>
          </p:cNvPr>
          <p:cNvCxnSpPr>
            <a:cxnSpLocks/>
          </p:cNvCxnSpPr>
          <p:nvPr/>
        </p:nvCxnSpPr>
        <p:spPr bwMode="auto">
          <a:xfrm>
            <a:off x="6109428" y="2782120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F080E-C3FE-491A-B654-A65217BAE78E}"/>
                  </a:ext>
                </a:extLst>
              </p:cNvPr>
              <p:cNvSpPr txBox="1"/>
              <p:nvPr/>
            </p:nvSpPr>
            <p:spPr>
              <a:xfrm>
                <a:off x="5185882" y="2979442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6F080E-C3FE-491A-B654-A65217BA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82" y="2979442"/>
                <a:ext cx="871905" cy="276999"/>
              </a:xfrm>
              <a:prstGeom prst="rect">
                <a:avLst/>
              </a:prstGeom>
              <a:blipFill>
                <a:blip r:embed="rId13"/>
                <a:stretch>
                  <a:fillRect l="-6294" r="-279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ED823-C230-494E-A200-1155574DAF8C}"/>
                  </a:ext>
                </a:extLst>
              </p:cNvPr>
              <p:cNvSpPr txBox="1"/>
              <p:nvPr/>
            </p:nvSpPr>
            <p:spPr>
              <a:xfrm>
                <a:off x="7103873" y="1110793"/>
                <a:ext cx="8719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⋉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800" b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ED823-C230-494E-A200-1155574DA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873" y="1110793"/>
                <a:ext cx="871905" cy="276999"/>
              </a:xfrm>
              <a:prstGeom prst="rect">
                <a:avLst/>
              </a:prstGeom>
              <a:blipFill>
                <a:blip r:embed="rId14"/>
                <a:stretch>
                  <a:fillRect l="-5594" r="-2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3E1281-D602-42CC-B1F3-D93680E20956}"/>
              </a:ext>
            </a:extLst>
          </p:cNvPr>
          <p:cNvCxnSpPr>
            <a:cxnSpLocks/>
          </p:cNvCxnSpPr>
          <p:nvPr/>
        </p:nvCxnSpPr>
        <p:spPr bwMode="auto">
          <a:xfrm flipV="1">
            <a:off x="6305200" y="890159"/>
            <a:ext cx="803276" cy="824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3238EF-C4B8-4426-841A-57D3E9408C6E}"/>
              </a:ext>
            </a:extLst>
          </p:cNvPr>
          <p:cNvCxnSpPr>
            <a:cxnSpLocks/>
          </p:cNvCxnSpPr>
          <p:nvPr/>
        </p:nvCxnSpPr>
        <p:spPr bwMode="auto">
          <a:xfrm>
            <a:off x="5374576" y="4445591"/>
            <a:ext cx="393251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71FE8C-0C92-43E2-B21A-DB90AB89B5B9}"/>
              </a:ext>
            </a:extLst>
          </p:cNvPr>
          <p:cNvCxnSpPr>
            <a:cxnSpLocks/>
          </p:cNvCxnSpPr>
          <p:nvPr/>
        </p:nvCxnSpPr>
        <p:spPr bwMode="auto">
          <a:xfrm>
            <a:off x="7409522" y="4676234"/>
            <a:ext cx="1196527" cy="28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6731237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842028"/>
                  </p:ext>
                </p:extLst>
              </p:nvPr>
            </p:nvGraphicFramePr>
            <p:xfrm>
              <a:off x="6305200" y="57381"/>
              <a:ext cx="80327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842028"/>
                  </p:ext>
                </p:extLst>
              </p:nvPr>
            </p:nvGraphicFramePr>
            <p:xfrm>
              <a:off x="6305200" y="57381"/>
              <a:ext cx="80327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1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17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73007"/>
                  </p:ext>
                </p:extLst>
              </p:nvPr>
            </p:nvGraphicFramePr>
            <p:xfrm>
              <a:off x="6106425" y="1525488"/>
              <a:ext cx="1204914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73007"/>
                  </p:ext>
                </p:extLst>
              </p:nvPr>
            </p:nvGraphicFramePr>
            <p:xfrm>
              <a:off x="6106425" y="1525488"/>
              <a:ext cx="1204914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1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1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17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3780153"/>
                  </p:ext>
                </p:extLst>
              </p:nvPr>
            </p:nvGraphicFramePr>
            <p:xfrm>
              <a:off x="5366189" y="3615797"/>
              <a:ext cx="40163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3780153"/>
                  </p:ext>
                </p:extLst>
              </p:nvPr>
            </p:nvGraphicFramePr>
            <p:xfrm>
              <a:off x="5366189" y="3615797"/>
              <a:ext cx="40163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17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543593"/>
                  </p:ext>
                </p:extLst>
              </p:nvPr>
            </p:nvGraphicFramePr>
            <p:xfrm>
              <a:off x="7417163" y="3615795"/>
              <a:ext cx="1204914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543593"/>
                  </p:ext>
                </p:extLst>
              </p:nvPr>
            </p:nvGraphicFramePr>
            <p:xfrm>
              <a:off x="7417163" y="3615795"/>
              <a:ext cx="1204914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515" t="-2000" r="-207576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00000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2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0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257008"/>
            <a:ext cx="1141874" cy="135878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E4D84-BCD7-4C4E-A901-CD229733B6DA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 bwMode="auto">
          <a:xfrm>
            <a:off x="6708882" y="2257008"/>
            <a:ext cx="1310738" cy="135878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788901"/>
            <a:ext cx="2044" cy="73658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E1E6A4C-9C19-4AD7-85E2-92DC0E08742F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E1E6A4C-9C19-4AD7-85E2-92DC0E087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5B49CBF-108A-45FA-B287-0F6D948B4E75}"/>
              </a:ext>
            </a:extLst>
          </p:cNvPr>
          <p:cNvSpPr txBox="1">
            <a:spLocks/>
          </p:cNvSpPr>
          <p:nvPr/>
        </p:nvSpPr>
        <p:spPr bwMode="auto">
          <a:xfrm>
            <a:off x="304489" y="1495812"/>
            <a:ext cx="3894709" cy="9848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/>
              <a:t>Bottom-up traversal (semi-joins)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Top-down traversal (semi-joins)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Join bottom-up</a:t>
            </a:r>
          </a:p>
        </p:txBody>
      </p:sp>
    </p:spTree>
    <p:extLst>
      <p:ext uri="{BB962C8B-B14F-4D97-AF65-F5344CB8AC3E}">
        <p14:creationId xmlns:p14="http://schemas.microsoft.com/office/powerpoint/2010/main" val="199669259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05200" y="57381"/>
              <a:ext cx="80327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1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17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06425" y="1525488"/>
              <a:ext cx="1204914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1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1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17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6189" y="3615797"/>
              <a:ext cx="40163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17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17163" y="3615795"/>
              <a:ext cx="1204914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17163" y="3615795"/>
              <a:ext cx="1204914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515" t="-2000" r="-207576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00000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2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0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257008"/>
            <a:ext cx="1141874" cy="135878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E4D84-BCD7-4C4E-A901-CD229733B6DA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 bwMode="auto">
          <a:xfrm>
            <a:off x="6708882" y="2257008"/>
            <a:ext cx="1310738" cy="135878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788901"/>
            <a:ext cx="2044" cy="73658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E1E6A4C-9C19-4AD7-85E2-92DC0E08742F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E1E6A4C-9C19-4AD7-85E2-92DC0E087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5B49CBF-108A-45FA-B287-0F6D948B4E75}"/>
              </a:ext>
            </a:extLst>
          </p:cNvPr>
          <p:cNvSpPr txBox="1">
            <a:spLocks/>
          </p:cNvSpPr>
          <p:nvPr/>
        </p:nvSpPr>
        <p:spPr bwMode="auto">
          <a:xfrm>
            <a:off x="304489" y="1495812"/>
            <a:ext cx="3894709" cy="9848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/>
              <a:t>Bottom-up traversal (semi-joins)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Top-down traversal (semi-joins)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Join bottom-up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B73C3-A0B7-432E-AFD6-42E8442F808A}"/>
              </a:ext>
            </a:extLst>
          </p:cNvPr>
          <p:cNvSpPr txBox="1"/>
          <p:nvPr/>
        </p:nvSpPr>
        <p:spPr>
          <a:xfrm>
            <a:off x="924179" y="2815573"/>
            <a:ext cx="342734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latin typeface="+mn-lt"/>
              </a:rPr>
              <a:t>In each join step, each left input tuple joins with at least 1 right input tuple, and vice versa!</a:t>
            </a:r>
          </a:p>
        </p:txBody>
      </p:sp>
    </p:spTree>
    <p:extLst>
      <p:ext uri="{BB962C8B-B14F-4D97-AF65-F5344CB8AC3E}">
        <p14:creationId xmlns:p14="http://schemas.microsoft.com/office/powerpoint/2010/main" val="1897143178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AF49-2748-481B-8F45-E3368FD0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5288307" cy="395878"/>
          </a:xfrm>
        </p:spPr>
        <p:txBody>
          <a:bodyPr/>
          <a:lstStyle/>
          <a:p>
            <a:r>
              <a:rPr lang="en-US" err="1"/>
              <a:t>Yannakakis</a:t>
            </a:r>
            <a:r>
              <a:rPr lang="en-US"/>
              <a:t> Algorithm –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B798A-178F-48A0-91FD-752A725BDBE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703706"/>
              </a:xfrm>
            </p:spPr>
            <p:txBody>
              <a:bodyPr/>
              <a:lstStyle/>
              <a:p>
                <a:r>
                  <a:rPr lang="en-US"/>
                  <a:t>Semi-join sweeps take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A join step can never shrink intermediate result size</a:t>
                </a:r>
              </a:p>
              <a:p>
                <a:pPr lvl="1"/>
                <a:r>
                  <a:rPr lang="en-US"/>
                  <a:t>This does not hold for all trees</a:t>
                </a:r>
              </a:p>
              <a:p>
                <a:pPr lvl="1"/>
                <a:r>
                  <a:rPr lang="en-US"/>
                  <a:t>Tree must be </a:t>
                </a:r>
                <a:r>
                  <a:rPr lang="en-US" i="1"/>
                  <a:t>attribute-connected</a:t>
                </a:r>
                <a:r>
                  <a:rPr lang="en-US"/>
                  <a:t> (more on this soon)</a:t>
                </a:r>
              </a:p>
              <a:p>
                <a:r>
                  <a:rPr lang="en-US"/>
                  <a:t>Hence all intermediate results are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>
                  <a:solidFill>
                    <a:schemeClr val="accent1"/>
                  </a:solidFill>
                </a:endParaRPr>
              </a:p>
              <a:p>
                <a:r>
                  <a:rPr lang="en-US"/>
                  <a:t>Each join step therefore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input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output</a:t>
                </a:r>
              </a:p>
              <a:p>
                <a:endParaRPr lang="en-US"/>
              </a:p>
              <a:p>
                <a:r>
                  <a:rPr lang="en-US"/>
                  <a:t>Easy to compute a binary join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input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output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, e.g., using sort-merge join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B798A-178F-48A0-91FD-752A725BD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703706"/>
              </a:xfrm>
              <a:blipFill>
                <a:blip r:embed="rId2"/>
                <a:stretch>
                  <a:fillRect l="-1741" t="-2138" r="-975" b="-4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63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DE4C9E-90A8-4A46-814E-309E888B9D41}"/>
              </a:ext>
            </a:extLst>
          </p:cNvPr>
          <p:cNvSpPr/>
          <p:nvPr/>
        </p:nvSpPr>
        <p:spPr>
          <a:xfrm>
            <a:off x="61877" y="2956332"/>
            <a:ext cx="7905505" cy="563765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3BF8F-B754-4A98-8BF2-023001EC3647}"/>
              </a:ext>
            </a:extLst>
          </p:cNvPr>
          <p:cNvSpPr/>
          <p:nvPr/>
        </p:nvSpPr>
        <p:spPr>
          <a:xfrm>
            <a:off x="61877" y="804802"/>
            <a:ext cx="7905505" cy="47266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C1845-606D-4C2D-8A4C-CC19754C66CA}"/>
              </a:ext>
            </a:extLst>
          </p:cNvPr>
          <p:cNvSpPr/>
          <p:nvPr/>
        </p:nvSpPr>
        <p:spPr>
          <a:xfrm>
            <a:off x="61877" y="2245659"/>
            <a:ext cx="7905505" cy="710673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D6B61-2D9F-4A86-8354-CF8924E75F72}"/>
              </a:ext>
            </a:extLst>
          </p:cNvPr>
          <p:cNvSpPr/>
          <p:nvPr/>
        </p:nvSpPr>
        <p:spPr>
          <a:xfrm>
            <a:off x="61877" y="1551795"/>
            <a:ext cx="7905505" cy="43634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7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33CBEA-A3A6-4C79-BFE1-4941E6040C28}"/>
              </a:ext>
            </a:extLst>
          </p:cNvPr>
          <p:cNvSpPr/>
          <p:nvPr/>
        </p:nvSpPr>
        <p:spPr>
          <a:xfrm>
            <a:off x="61877" y="804802"/>
            <a:ext cx="7905505" cy="47266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BA46B-ED45-4261-AB0C-8EC91F471AF6}"/>
              </a:ext>
            </a:extLst>
          </p:cNvPr>
          <p:cNvSpPr/>
          <p:nvPr/>
        </p:nvSpPr>
        <p:spPr>
          <a:xfrm>
            <a:off x="61877" y="1620371"/>
            <a:ext cx="7905505" cy="1893050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3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ACC-A865-4BD2-8AF4-6D377518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428550" cy="395878"/>
          </a:xfrm>
        </p:spPr>
        <p:txBody>
          <a:bodyPr/>
          <a:lstStyle/>
          <a:p>
            <a:r>
              <a:rPr lang="en-US"/>
              <a:t>CQs with Cycles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2672C-853D-4612-AFA7-91027DBD72B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79"/>
                <a:ext cx="8752840" cy="831318"/>
              </a:xfrm>
            </p:spPr>
            <p:txBody>
              <a:bodyPr/>
              <a:lstStyle/>
              <a:p>
                <a:r>
                  <a:rPr lang="en-US"/>
                  <a:t>3-path: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3-cycle: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2672C-853D-4612-AFA7-91027DBD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79"/>
                <a:ext cx="8752840" cy="831318"/>
              </a:xfrm>
              <a:blipFill>
                <a:blip r:embed="rId2"/>
                <a:stretch>
                  <a:fillRect l="-1741" t="-10219" b="-2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5902B9-9A00-4C46-B4C4-947880F7FCB8}"/>
                  </a:ext>
                </a:extLst>
              </p:cNvPr>
              <p:cNvSpPr/>
              <p:nvPr/>
            </p:nvSpPr>
            <p:spPr>
              <a:xfrm>
                <a:off x="691718" y="2416399"/>
                <a:ext cx="660758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5902B9-9A00-4C46-B4C4-947880F7F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18" y="2416399"/>
                <a:ext cx="660758" cy="423770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7F73EB-4461-4045-8764-77CE6943930A}"/>
                  </a:ext>
                </a:extLst>
              </p:cNvPr>
              <p:cNvSpPr/>
              <p:nvPr/>
            </p:nvSpPr>
            <p:spPr>
              <a:xfrm>
                <a:off x="4320424" y="2417862"/>
                <a:ext cx="6403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7F73EB-4461-4045-8764-77CE6943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24" y="2417862"/>
                <a:ext cx="640368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E45BF4-30E6-4475-9E70-921BA415445F}"/>
              </a:ext>
            </a:extLst>
          </p:cNvPr>
          <p:cNvCxnSpPr>
            <a:cxnSpLocks/>
          </p:cNvCxnSpPr>
          <p:nvPr/>
        </p:nvCxnSpPr>
        <p:spPr bwMode="auto">
          <a:xfrm>
            <a:off x="250541" y="3038530"/>
            <a:ext cx="663530" cy="0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376C5E-39CC-43A9-825A-35A7B0123EBD}"/>
                  </a:ext>
                </a:extLst>
              </p:cNvPr>
              <p:cNvSpPr/>
              <p:nvPr/>
            </p:nvSpPr>
            <p:spPr>
              <a:xfrm>
                <a:off x="62541" y="3038438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376C5E-39CC-43A9-825A-35A7B0123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1" y="3038438"/>
                <a:ext cx="376000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52A2BB-7C03-43C0-A5DD-CA2BB175371F}"/>
                  </a:ext>
                </a:extLst>
              </p:cNvPr>
              <p:cNvSpPr/>
              <p:nvPr/>
            </p:nvSpPr>
            <p:spPr>
              <a:xfrm>
                <a:off x="914071" y="2840123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52A2BB-7C03-43C0-A5DD-CA2BB1753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71" y="2840123"/>
                <a:ext cx="376000" cy="400110"/>
              </a:xfrm>
              <a:prstGeom prst="rect">
                <a:avLst/>
              </a:prstGeom>
              <a:blipFill>
                <a:blip r:embed="rId6"/>
                <a:stretch>
                  <a:fillRect r="-1290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049A9F-5728-4BE3-8378-3D1941F9EF94}"/>
              </a:ext>
            </a:extLst>
          </p:cNvPr>
          <p:cNvCxnSpPr>
            <a:cxnSpLocks/>
          </p:cNvCxnSpPr>
          <p:nvPr/>
        </p:nvCxnSpPr>
        <p:spPr bwMode="auto">
          <a:xfrm>
            <a:off x="914071" y="3621304"/>
            <a:ext cx="663530" cy="0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C8EA44-CEBC-4E77-99B3-508E9DCF9D16}"/>
                  </a:ext>
                </a:extLst>
              </p:cNvPr>
              <p:cNvSpPr/>
              <p:nvPr/>
            </p:nvSpPr>
            <p:spPr>
              <a:xfrm>
                <a:off x="537544" y="3421249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C8EA44-CEBC-4E77-99B3-508E9DCF9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4" y="3421249"/>
                <a:ext cx="376000" cy="400110"/>
              </a:xfrm>
              <a:prstGeom prst="rect">
                <a:avLst/>
              </a:prstGeom>
              <a:blipFill>
                <a:blip r:embed="rId7"/>
                <a:stretch>
                  <a:fillRect r="-1451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638F4E4-E69C-46C2-BB3D-97E2593877DE}"/>
                  </a:ext>
                </a:extLst>
              </p:cNvPr>
              <p:cNvSpPr/>
              <p:nvPr/>
            </p:nvSpPr>
            <p:spPr>
              <a:xfrm>
                <a:off x="1577601" y="3421249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638F4E4-E69C-46C2-BB3D-97E259387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01" y="3421249"/>
                <a:ext cx="376000" cy="400110"/>
              </a:xfrm>
              <a:prstGeom prst="rect">
                <a:avLst/>
              </a:prstGeom>
              <a:blipFill>
                <a:blip r:embed="rId8"/>
                <a:stretch>
                  <a:fillRect r="-1475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EF6034-1BA8-4A60-A81E-5CC8EDD5AFFD}"/>
              </a:ext>
            </a:extLst>
          </p:cNvPr>
          <p:cNvCxnSpPr>
            <a:cxnSpLocks/>
          </p:cNvCxnSpPr>
          <p:nvPr/>
        </p:nvCxnSpPr>
        <p:spPr bwMode="auto">
          <a:xfrm>
            <a:off x="1577601" y="4274142"/>
            <a:ext cx="663530" cy="0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A01FE98-127E-481A-9EB7-82788ACE770B}"/>
                  </a:ext>
                </a:extLst>
              </p:cNvPr>
              <p:cNvSpPr/>
              <p:nvPr/>
            </p:nvSpPr>
            <p:spPr>
              <a:xfrm>
                <a:off x="1199646" y="4078500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A01FE98-127E-481A-9EB7-82788ACE7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46" y="4078500"/>
                <a:ext cx="376000" cy="400110"/>
              </a:xfrm>
              <a:prstGeom prst="rect">
                <a:avLst/>
              </a:prstGeom>
              <a:blipFill>
                <a:blip r:embed="rId9"/>
                <a:stretch>
                  <a:fillRect r="-1475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687D29A-9F48-4E1B-B8FC-12C1E9616320}"/>
                  </a:ext>
                </a:extLst>
              </p:cNvPr>
              <p:cNvSpPr/>
              <p:nvPr/>
            </p:nvSpPr>
            <p:spPr>
              <a:xfrm>
                <a:off x="2053131" y="4274050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687D29A-9F48-4E1B-B8FC-12C1E9616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31" y="4274050"/>
                <a:ext cx="376000" cy="400110"/>
              </a:xfrm>
              <a:prstGeom prst="rect">
                <a:avLst/>
              </a:prstGeom>
              <a:blipFill>
                <a:blip r:embed="rId10"/>
                <a:stretch>
                  <a:fillRect r="-1475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3356FB-9E09-4052-A5AC-D2F9A9EB710C}"/>
              </a:ext>
            </a:extLst>
          </p:cNvPr>
          <p:cNvCxnSpPr>
            <a:stCxn id="25" idx="1"/>
            <a:endCxn id="27" idx="3"/>
          </p:cNvCxnSpPr>
          <p:nvPr/>
        </p:nvCxnSpPr>
        <p:spPr bwMode="auto">
          <a:xfrm flipH="1">
            <a:off x="913544" y="3040178"/>
            <a:ext cx="527" cy="58112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07FACC-3063-40DE-8EAC-2E91AA3FD1DE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 bwMode="auto">
          <a:xfrm flipH="1">
            <a:off x="1575646" y="3621304"/>
            <a:ext cx="1955" cy="65725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690E10-1692-48B8-9C71-422A967070A4}"/>
              </a:ext>
            </a:extLst>
          </p:cNvPr>
          <p:cNvCxnSpPr>
            <a:cxnSpLocks/>
            <a:stCxn id="38" idx="0"/>
            <a:endCxn id="39" idx="0"/>
          </p:cNvCxnSpPr>
          <p:nvPr/>
        </p:nvCxnSpPr>
        <p:spPr bwMode="auto">
          <a:xfrm>
            <a:off x="5502479" y="4168543"/>
            <a:ext cx="1184035" cy="4506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3D80590-0437-40E9-BE62-5023C8D2CADD}"/>
                  </a:ext>
                </a:extLst>
              </p:cNvPr>
              <p:cNvSpPr/>
              <p:nvPr/>
            </p:nvSpPr>
            <p:spPr>
              <a:xfrm>
                <a:off x="5314479" y="4168543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3D80590-0437-40E9-BE62-5023C8D2C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79" y="4168543"/>
                <a:ext cx="376000" cy="400110"/>
              </a:xfrm>
              <a:prstGeom prst="rect">
                <a:avLst/>
              </a:prstGeom>
              <a:blipFill>
                <a:blip r:embed="rId11"/>
                <a:stretch>
                  <a:fillRect r="-13115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28C9FF-7AC4-429E-ABF7-D6979D22E44B}"/>
                  </a:ext>
                </a:extLst>
              </p:cNvPr>
              <p:cNvSpPr/>
              <p:nvPr/>
            </p:nvSpPr>
            <p:spPr>
              <a:xfrm>
                <a:off x="6498514" y="4173049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28C9FF-7AC4-429E-ABF7-D6979D22E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514" y="4173049"/>
                <a:ext cx="376000" cy="400110"/>
              </a:xfrm>
              <a:prstGeom prst="rect">
                <a:avLst/>
              </a:prstGeom>
              <a:blipFill>
                <a:blip r:embed="rId12"/>
                <a:stretch>
                  <a:fillRect r="-14516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51BAAA-2D82-4A2C-BA6A-44813E39B22D}"/>
              </a:ext>
            </a:extLst>
          </p:cNvPr>
          <p:cNvCxnSpPr>
            <a:cxnSpLocks/>
          </p:cNvCxnSpPr>
          <p:nvPr/>
        </p:nvCxnSpPr>
        <p:spPr bwMode="auto">
          <a:xfrm>
            <a:off x="6382468" y="2887452"/>
            <a:ext cx="606526" cy="1059934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AD2DA5-67FB-4F22-964D-F8B29291C127}"/>
                  </a:ext>
                </a:extLst>
              </p:cNvPr>
              <p:cNvSpPr/>
              <p:nvPr/>
            </p:nvSpPr>
            <p:spPr>
              <a:xfrm>
                <a:off x="6194468" y="2487342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AD2DA5-67FB-4F22-964D-F8B29291C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68" y="2487342"/>
                <a:ext cx="376000" cy="400110"/>
              </a:xfrm>
              <a:prstGeom prst="rect">
                <a:avLst/>
              </a:prstGeom>
              <a:blipFill>
                <a:blip r:embed="rId13"/>
                <a:stretch>
                  <a:fillRect r="-1451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E4968CD-6345-43EE-804F-320FC690CFA5}"/>
                  </a:ext>
                </a:extLst>
              </p:cNvPr>
              <p:cNvSpPr/>
              <p:nvPr/>
            </p:nvSpPr>
            <p:spPr>
              <a:xfrm>
                <a:off x="6996028" y="3747331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E4968CD-6345-43EE-804F-320FC690C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28" y="3747331"/>
                <a:ext cx="376000" cy="400110"/>
              </a:xfrm>
              <a:prstGeom prst="rect">
                <a:avLst/>
              </a:prstGeom>
              <a:blipFill>
                <a:blip r:embed="rId14"/>
                <a:stretch>
                  <a:fillRect r="-14754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46E624-3B07-4267-A0A7-1F0E5E7A2319}"/>
              </a:ext>
            </a:extLst>
          </p:cNvPr>
          <p:cNvCxnSpPr>
            <a:cxnSpLocks/>
          </p:cNvCxnSpPr>
          <p:nvPr/>
        </p:nvCxnSpPr>
        <p:spPr bwMode="auto">
          <a:xfrm rot="3600000">
            <a:off x="5215513" y="2879333"/>
            <a:ext cx="606526" cy="1059934"/>
          </a:xfrm>
          <a:prstGeom prst="line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B5FD79-0336-4967-A71B-6C75EBB4B984}"/>
                  </a:ext>
                </a:extLst>
              </p:cNvPr>
              <p:cNvSpPr/>
              <p:nvPr/>
            </p:nvSpPr>
            <p:spPr>
              <a:xfrm>
                <a:off x="5653521" y="2479223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B5FD79-0336-4967-A71B-6C75EBB4B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21" y="2479223"/>
                <a:ext cx="376000" cy="400110"/>
              </a:xfrm>
              <a:prstGeom prst="rect">
                <a:avLst/>
              </a:prstGeom>
              <a:blipFill>
                <a:blip r:embed="rId15"/>
                <a:stretch>
                  <a:fillRect r="-14516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3C4A7E9-ABD7-4A97-A495-53E0E9CF86E0}"/>
                  </a:ext>
                </a:extLst>
              </p:cNvPr>
              <p:cNvSpPr/>
              <p:nvPr/>
            </p:nvSpPr>
            <p:spPr>
              <a:xfrm>
                <a:off x="4824029" y="3740064"/>
                <a:ext cx="37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3C4A7E9-ABD7-4A97-A495-53E0E9CF8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9" y="3740064"/>
                <a:ext cx="376000" cy="400110"/>
              </a:xfrm>
              <a:prstGeom prst="rect">
                <a:avLst/>
              </a:prstGeom>
              <a:blipFill>
                <a:blip r:embed="rId16"/>
                <a:stretch>
                  <a:fillRect r="-11290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70F8E8-9E97-4C98-BC82-BDDB69D705CB}"/>
              </a:ext>
            </a:extLst>
          </p:cNvPr>
          <p:cNvCxnSpPr>
            <a:cxnSpLocks/>
            <a:stCxn id="52" idx="3"/>
            <a:endCxn id="38" idx="0"/>
          </p:cNvCxnSpPr>
          <p:nvPr/>
        </p:nvCxnSpPr>
        <p:spPr bwMode="auto">
          <a:xfrm>
            <a:off x="5200029" y="3940119"/>
            <a:ext cx="302450" cy="2284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C832F2E-071D-4B52-AED0-1400C83221D6}"/>
              </a:ext>
            </a:extLst>
          </p:cNvPr>
          <p:cNvCxnSpPr>
            <a:cxnSpLocks/>
            <a:stCxn id="43" idx="2"/>
            <a:endCxn id="51" idx="2"/>
          </p:cNvCxnSpPr>
          <p:nvPr/>
        </p:nvCxnSpPr>
        <p:spPr bwMode="auto">
          <a:xfrm flipH="1" flipV="1">
            <a:off x="5841521" y="2879333"/>
            <a:ext cx="540947" cy="811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33AE31-2F84-48A0-A8A5-D8E6A0725021}"/>
              </a:ext>
            </a:extLst>
          </p:cNvPr>
          <p:cNvCxnSpPr>
            <a:cxnSpLocks/>
            <a:stCxn id="44" idx="1"/>
            <a:endCxn id="39" idx="0"/>
          </p:cNvCxnSpPr>
          <p:nvPr/>
        </p:nvCxnSpPr>
        <p:spPr bwMode="auto">
          <a:xfrm flipH="1">
            <a:off x="6686514" y="3947386"/>
            <a:ext cx="309514" cy="22566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9783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ACC-A865-4BD2-8AF4-6D377518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428550" cy="395878"/>
          </a:xfrm>
        </p:spPr>
        <p:txBody>
          <a:bodyPr/>
          <a:lstStyle/>
          <a:p>
            <a:r>
              <a:rPr lang="en-US"/>
              <a:t>CQs with Cycles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2672C-853D-4612-AFA7-91027DBD72B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79"/>
                <a:ext cx="8752840" cy="1264770"/>
              </a:xfrm>
            </p:spPr>
            <p:txBody>
              <a:bodyPr/>
              <a:lstStyle/>
              <a:p>
                <a:r>
                  <a:rPr lang="en-US"/>
                  <a:t>3-path: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3-cycle: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Already semi-join-reduced input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2672C-853D-4612-AFA7-91027DBD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79"/>
                <a:ext cx="8752840" cy="1264770"/>
              </a:xfrm>
              <a:blipFill>
                <a:blip r:embed="rId2"/>
                <a:stretch>
                  <a:fillRect l="-1741" t="-673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F23ECED-B6DA-4E9E-A360-3469A07643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4874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2387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38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38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38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238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F23ECED-B6DA-4E9E-A360-3469A07643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4874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4" t="-2000" r="-106897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724" t="-2000" r="-6897" b="-4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E33084A5-1FA6-419D-88E8-7BB0B8BAB7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38437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2294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29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29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29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229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E33084A5-1FA6-419D-88E8-7BB0B8BAB7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38437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2000" r="-106897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509" t="-2000" r="-8772" b="-4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C12CB64C-0BD7-40DF-A49F-6F4290888F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0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3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3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3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3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193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C12CB64C-0BD7-40DF-A49F-6F4290888F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0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448" t="-2000" r="-105172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C62503-452E-4DB3-9485-4C508E05D71E}"/>
                  </a:ext>
                </a:extLst>
              </p:cNvPr>
              <p:cNvSpPr txBox="1"/>
              <p:nvPr/>
            </p:nvSpPr>
            <p:spPr>
              <a:xfrm>
                <a:off x="509296" y="3333743"/>
                <a:ext cx="394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C62503-452E-4DB3-9485-4C508E05D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6" y="3333743"/>
                <a:ext cx="394723" cy="369332"/>
              </a:xfrm>
              <a:prstGeom prst="rect">
                <a:avLst/>
              </a:prstGeom>
              <a:blipFill>
                <a:blip r:embed="rId6"/>
                <a:stretch>
                  <a:fillRect l="-18750" r="-781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D98904-2D93-498D-96C7-E72C7796243B}"/>
                  </a:ext>
                </a:extLst>
              </p:cNvPr>
              <p:cNvSpPr txBox="1"/>
              <p:nvPr/>
            </p:nvSpPr>
            <p:spPr>
              <a:xfrm>
                <a:off x="8136321" y="2707313"/>
                <a:ext cx="49417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D98904-2D93-498D-96C7-E72C77962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21" y="2707313"/>
                <a:ext cx="49417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338C0-5982-4C60-8B33-899DCC7F8DD6}"/>
                  </a:ext>
                </a:extLst>
              </p:cNvPr>
              <p:cNvSpPr txBox="1"/>
              <p:nvPr/>
            </p:nvSpPr>
            <p:spPr>
              <a:xfrm>
                <a:off x="8136321" y="1954734"/>
                <a:ext cx="50308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338C0-5982-4C60-8B33-899DCC7F8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21" y="1954734"/>
                <a:ext cx="5030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581CDB9-E4DF-4C27-A413-D444A3CAB1B4}"/>
              </a:ext>
            </a:extLst>
          </p:cNvPr>
          <p:cNvSpPr txBox="1"/>
          <p:nvPr/>
        </p:nvSpPr>
        <p:spPr>
          <a:xfrm>
            <a:off x="7845087" y="698689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Join tree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52A3F6-5CB1-4DBF-97B9-4A6BE5EAF15B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 bwMode="auto">
          <a:xfrm flipV="1">
            <a:off x="8383408" y="2416399"/>
            <a:ext cx="4456" cy="2909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476CD9-E583-4BBA-A473-9B412B8D2812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 bwMode="auto">
          <a:xfrm flipV="1">
            <a:off x="8387864" y="1663820"/>
            <a:ext cx="0" cy="2909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DA22A3-4778-4501-BD90-11D32AA99995}"/>
                  </a:ext>
                </a:extLst>
              </p:cNvPr>
              <p:cNvSpPr txBox="1"/>
              <p:nvPr/>
            </p:nvSpPr>
            <p:spPr>
              <a:xfrm>
                <a:off x="8136321" y="1202155"/>
                <a:ext cx="50308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DA22A3-4778-4501-BD90-11D32AA99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21" y="1202155"/>
                <a:ext cx="50308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27A2E2-7B83-4591-9B69-8EC36514E489}"/>
                  </a:ext>
                </a:extLst>
              </p:cNvPr>
              <p:cNvSpPr txBox="1"/>
              <p:nvPr/>
            </p:nvSpPr>
            <p:spPr>
              <a:xfrm>
                <a:off x="2336596" y="3331588"/>
                <a:ext cx="401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27A2E2-7B83-4591-9B69-8EC36514E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596" y="3331588"/>
                <a:ext cx="401841" cy="369332"/>
              </a:xfrm>
              <a:prstGeom prst="rect">
                <a:avLst/>
              </a:prstGeom>
              <a:blipFill>
                <a:blip r:embed="rId10"/>
                <a:stretch>
                  <a:fillRect l="-16667" r="-60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2CB8E0-7E53-4682-B851-D1191BD85B48}"/>
                  </a:ext>
                </a:extLst>
              </p:cNvPr>
              <p:cNvSpPr txBox="1"/>
              <p:nvPr/>
            </p:nvSpPr>
            <p:spPr>
              <a:xfrm>
                <a:off x="4170159" y="3336744"/>
                <a:ext cx="401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2CB8E0-7E53-4682-B851-D1191BD85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59" y="3336744"/>
                <a:ext cx="401841" cy="369332"/>
              </a:xfrm>
              <a:prstGeom prst="rect">
                <a:avLst/>
              </a:prstGeom>
              <a:blipFill>
                <a:blip r:embed="rId11"/>
                <a:stretch>
                  <a:fillRect l="-16667" r="-606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17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ACC-A865-4BD2-8AF4-6D377518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428550" cy="395878"/>
          </a:xfrm>
        </p:spPr>
        <p:txBody>
          <a:bodyPr/>
          <a:lstStyle/>
          <a:p>
            <a:r>
              <a:rPr lang="en-US"/>
              <a:t>CQs with Cycles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2672C-853D-4612-AFA7-91027DBD72B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79"/>
                <a:ext cx="8752840" cy="2110386"/>
              </a:xfrm>
            </p:spPr>
            <p:txBody>
              <a:bodyPr/>
              <a:lstStyle/>
              <a:p>
                <a:r>
                  <a:rPr lang="en-US"/>
                  <a:t>3-path: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3-cycle: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Already semi-join reduced in the example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produces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intermediate results</a:t>
                </a:r>
              </a:p>
              <a:p>
                <a:pPr lvl="1"/>
                <a:r>
                  <a:rPr lang="en-US"/>
                  <a:t>Final output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/>
                  <a:t>, but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2672C-853D-4612-AFA7-91027DBD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79"/>
                <a:ext cx="8752840" cy="2110386"/>
              </a:xfrm>
              <a:blipFill>
                <a:blip r:embed="rId2"/>
                <a:stretch>
                  <a:fillRect l="-1741" t="-4035" b="-6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F23ECED-B6DA-4E9E-A360-3469A07643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4874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2387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38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38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38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238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F23ECED-B6DA-4E9E-A360-3469A07643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4874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4" t="-2000" r="-106897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724" t="-2000" r="-6897" b="-4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E33084A5-1FA6-419D-88E8-7BB0B8BAB7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38437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2294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29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29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29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229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E33084A5-1FA6-419D-88E8-7BB0B8BAB7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38437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2000" r="-106897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509" t="-2000" r="-8772" b="-4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C12CB64C-0BD7-40DF-A49F-6F4290888F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0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3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3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3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3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193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C12CB64C-0BD7-40DF-A49F-6F4290888F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0" y="3333743"/>
              <a:ext cx="699136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56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34956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448" t="-2000" r="-105172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6127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C62503-452E-4DB3-9485-4C508E05D71E}"/>
                  </a:ext>
                </a:extLst>
              </p:cNvPr>
              <p:cNvSpPr txBox="1"/>
              <p:nvPr/>
            </p:nvSpPr>
            <p:spPr>
              <a:xfrm>
                <a:off x="509296" y="3333743"/>
                <a:ext cx="394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C62503-452E-4DB3-9485-4C508E05D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6" y="3333743"/>
                <a:ext cx="394723" cy="369332"/>
              </a:xfrm>
              <a:prstGeom prst="rect">
                <a:avLst/>
              </a:prstGeom>
              <a:blipFill>
                <a:blip r:embed="rId6"/>
                <a:stretch>
                  <a:fillRect l="-18750" r="-781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D98904-2D93-498D-96C7-E72C7796243B}"/>
                  </a:ext>
                </a:extLst>
              </p:cNvPr>
              <p:cNvSpPr txBox="1"/>
              <p:nvPr/>
            </p:nvSpPr>
            <p:spPr>
              <a:xfrm>
                <a:off x="8136321" y="2707313"/>
                <a:ext cx="49417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D98904-2D93-498D-96C7-E72C77962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21" y="2707313"/>
                <a:ext cx="49417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338C0-5982-4C60-8B33-899DCC7F8DD6}"/>
                  </a:ext>
                </a:extLst>
              </p:cNvPr>
              <p:cNvSpPr txBox="1"/>
              <p:nvPr/>
            </p:nvSpPr>
            <p:spPr>
              <a:xfrm>
                <a:off x="8136321" y="1954734"/>
                <a:ext cx="50308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338C0-5982-4C60-8B33-899DCC7F8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21" y="1954734"/>
                <a:ext cx="5030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581CDB9-E4DF-4C27-A413-D444A3CAB1B4}"/>
              </a:ext>
            </a:extLst>
          </p:cNvPr>
          <p:cNvSpPr txBox="1"/>
          <p:nvPr/>
        </p:nvSpPr>
        <p:spPr>
          <a:xfrm>
            <a:off x="7845087" y="698689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Join tree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52A3F6-5CB1-4DBF-97B9-4A6BE5EAF15B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 bwMode="auto">
          <a:xfrm flipV="1">
            <a:off x="8383408" y="2416399"/>
            <a:ext cx="4456" cy="2909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476CD9-E583-4BBA-A473-9B412B8D2812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 bwMode="auto">
          <a:xfrm flipV="1">
            <a:off x="8387864" y="1663820"/>
            <a:ext cx="0" cy="2909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DA22A3-4778-4501-BD90-11D32AA99995}"/>
                  </a:ext>
                </a:extLst>
              </p:cNvPr>
              <p:cNvSpPr txBox="1"/>
              <p:nvPr/>
            </p:nvSpPr>
            <p:spPr>
              <a:xfrm>
                <a:off x="8136321" y="1202155"/>
                <a:ext cx="50308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DA22A3-4778-4501-BD90-11D32AA99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21" y="1202155"/>
                <a:ext cx="50308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9F1C57-A16F-458B-A395-9AEA8B9F4CFA}"/>
              </a:ext>
            </a:extLst>
          </p:cNvPr>
          <p:cNvCxnSpPr>
            <a:cxnSpLocks/>
          </p:cNvCxnSpPr>
          <p:nvPr/>
        </p:nvCxnSpPr>
        <p:spPr bwMode="auto">
          <a:xfrm>
            <a:off x="1604008" y="3779109"/>
            <a:ext cx="1134428" cy="696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2D60D4-FE6B-47F4-9FB3-22F588AF05D0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1604007" y="3783850"/>
            <a:ext cx="1134430" cy="31189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ADA5A0-7DC0-42B2-84D7-5879B3D9470A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 flipV="1">
            <a:off x="1604010" y="3796123"/>
            <a:ext cx="1134426" cy="2996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2AD496-AD1C-4856-8D10-022EC61128BA}"/>
              </a:ext>
            </a:extLst>
          </p:cNvPr>
          <p:cNvCxnSpPr>
            <a:cxnSpLocks/>
          </p:cNvCxnSpPr>
          <p:nvPr/>
        </p:nvCxnSpPr>
        <p:spPr bwMode="auto">
          <a:xfrm>
            <a:off x="1604865" y="3788229"/>
            <a:ext cx="1133571" cy="91512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71958F-65F3-441E-B85D-03C1DCCC024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 bwMode="auto">
          <a:xfrm>
            <a:off x="1604010" y="4095743"/>
            <a:ext cx="1134427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90091E-CD27-45D3-992D-A8B4C760AA6F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1604010" y="4095743"/>
            <a:ext cx="1134426" cy="6186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0DD072-76A6-4FB8-8DB9-4B3EDD943CD4}"/>
              </a:ext>
            </a:extLst>
          </p:cNvPr>
          <p:cNvCxnSpPr>
            <a:cxnSpLocks/>
          </p:cNvCxnSpPr>
          <p:nvPr/>
        </p:nvCxnSpPr>
        <p:spPr bwMode="auto">
          <a:xfrm flipV="1">
            <a:off x="1604009" y="3786075"/>
            <a:ext cx="1134427" cy="92166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A2C28B-179C-4A75-9F68-2638BAE8EE10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 flipV="1">
            <a:off x="1604010" y="4095743"/>
            <a:ext cx="1134427" cy="61199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3FCC278-73C9-441C-A140-1D2234928550}"/>
              </a:ext>
            </a:extLst>
          </p:cNvPr>
          <p:cNvCxnSpPr>
            <a:cxnSpLocks/>
          </p:cNvCxnSpPr>
          <p:nvPr/>
        </p:nvCxnSpPr>
        <p:spPr bwMode="auto">
          <a:xfrm>
            <a:off x="1604009" y="4708849"/>
            <a:ext cx="1134427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AA22D7-91DD-4CE3-9ED6-4AA28867AF42}"/>
              </a:ext>
            </a:extLst>
          </p:cNvPr>
          <p:cNvCxnSpPr>
            <a:cxnSpLocks/>
          </p:cNvCxnSpPr>
          <p:nvPr/>
        </p:nvCxnSpPr>
        <p:spPr bwMode="auto">
          <a:xfrm>
            <a:off x="3437573" y="3786074"/>
            <a:ext cx="1134427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7FF06F-774F-402F-9EED-20A64795FA8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 bwMode="auto">
          <a:xfrm>
            <a:off x="3437573" y="4095743"/>
            <a:ext cx="1134427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D1EAC4-56F5-4CF2-B8F0-2CC025AFF45F}"/>
              </a:ext>
            </a:extLst>
          </p:cNvPr>
          <p:cNvCxnSpPr>
            <a:cxnSpLocks/>
          </p:cNvCxnSpPr>
          <p:nvPr/>
        </p:nvCxnSpPr>
        <p:spPr bwMode="auto">
          <a:xfrm>
            <a:off x="3437573" y="4714343"/>
            <a:ext cx="1134427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27A2E2-7B83-4591-9B69-8EC36514E489}"/>
                  </a:ext>
                </a:extLst>
              </p:cNvPr>
              <p:cNvSpPr txBox="1"/>
              <p:nvPr/>
            </p:nvSpPr>
            <p:spPr>
              <a:xfrm>
                <a:off x="2336596" y="3331588"/>
                <a:ext cx="401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27A2E2-7B83-4591-9B69-8EC36514E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596" y="3331588"/>
                <a:ext cx="401841" cy="369332"/>
              </a:xfrm>
              <a:prstGeom prst="rect">
                <a:avLst/>
              </a:prstGeom>
              <a:blipFill>
                <a:blip r:embed="rId10"/>
                <a:stretch>
                  <a:fillRect l="-16667" r="-606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2CB8E0-7E53-4682-B851-D1191BD85B48}"/>
                  </a:ext>
                </a:extLst>
              </p:cNvPr>
              <p:cNvSpPr txBox="1"/>
              <p:nvPr/>
            </p:nvSpPr>
            <p:spPr>
              <a:xfrm>
                <a:off x="4170159" y="3336744"/>
                <a:ext cx="401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2CB8E0-7E53-4682-B851-D1191BD85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59" y="3336744"/>
                <a:ext cx="401841" cy="369332"/>
              </a:xfrm>
              <a:prstGeom prst="rect">
                <a:avLst/>
              </a:prstGeom>
              <a:blipFill>
                <a:blip r:embed="rId11"/>
                <a:stretch>
                  <a:fillRect l="-16667" r="-606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83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3794EC-A444-458D-9115-BCEC8591AD60}"/>
              </a:ext>
            </a:extLst>
          </p:cNvPr>
          <p:cNvSpPr/>
          <p:nvPr/>
        </p:nvSpPr>
        <p:spPr>
          <a:xfrm rot="3665744">
            <a:off x="5716932" y="4122692"/>
            <a:ext cx="1237636" cy="205872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B10D7DE-438E-4546-B35C-6C86AC43B3D0}"/>
              </a:ext>
            </a:extLst>
          </p:cNvPr>
          <p:cNvSpPr/>
          <p:nvPr/>
        </p:nvSpPr>
        <p:spPr>
          <a:xfrm rot="3665744">
            <a:off x="2500741" y="4122693"/>
            <a:ext cx="1237636" cy="205872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42B4812-496C-4235-9054-C26D98C857E7}"/>
              </a:ext>
            </a:extLst>
          </p:cNvPr>
          <p:cNvSpPr/>
          <p:nvPr/>
        </p:nvSpPr>
        <p:spPr>
          <a:xfrm rot="3665744">
            <a:off x="2503417" y="3462821"/>
            <a:ext cx="1237636" cy="205872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9350C-894F-4E97-8B6F-2ED636B5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106620" cy="395878"/>
          </a:xfrm>
        </p:spPr>
        <p:txBody>
          <a:bodyPr/>
          <a:lstStyle/>
          <a:p>
            <a:r>
              <a:rPr lang="en-US"/>
              <a:t>What Went Wrong?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6D301-BAED-4930-B8B6-BB8BD515AA6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1623521"/>
              </a:xfrm>
            </p:spPr>
            <p:txBody>
              <a:bodyPr/>
              <a:lstStyle/>
              <a:p>
                <a:r>
                  <a:rPr lang="en-US"/>
                  <a:t>The tree for the 3-cycle is not </a:t>
                </a:r>
                <a:r>
                  <a:rPr lang="en-US">
                    <a:solidFill>
                      <a:schemeClr val="accent5"/>
                    </a:solidFill>
                  </a:rPr>
                  <a:t>attribute-connected</a:t>
                </a:r>
                <a:r>
                  <a:rPr lang="en-US"/>
                  <a:t>!</a:t>
                </a:r>
              </a:p>
              <a:p>
                <a:r>
                  <a:rPr lang="en-US"/>
                  <a:t>Attribute-connectedness:</a:t>
                </a:r>
              </a:p>
              <a:p>
                <a:pPr lvl="1"/>
                <a:r>
                  <a:rPr lang="en-US"/>
                  <a:t>For each attribute, the nodes containing it form a connected sub-graph</a:t>
                </a:r>
              </a:p>
              <a:p>
                <a:r>
                  <a:rPr lang="en-US"/>
                  <a:t>In the right tree,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violates this property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6D301-BAED-4930-B8B6-BB8BD515A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1623521"/>
              </a:xfrm>
              <a:blipFill>
                <a:blip r:embed="rId2"/>
                <a:stretch>
                  <a:fillRect l="-1741" t="-5618" b="-10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B29A7-AD39-4649-9B30-0B00B72C833E}"/>
                  </a:ext>
                </a:extLst>
              </p:cNvPr>
              <p:cNvSpPr txBox="1"/>
              <p:nvPr/>
            </p:nvSpPr>
            <p:spPr>
              <a:xfrm>
                <a:off x="2105557" y="4289626"/>
                <a:ext cx="1676741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B29A7-AD39-4649-9B30-0B00B72C8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57" y="4289626"/>
                <a:ext cx="167674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62E8C-5851-4AC3-847B-76BCD46AD1CD}"/>
                  </a:ext>
                </a:extLst>
              </p:cNvPr>
              <p:cNvSpPr txBox="1"/>
              <p:nvPr/>
            </p:nvSpPr>
            <p:spPr>
              <a:xfrm>
                <a:off x="2105557" y="3634143"/>
                <a:ext cx="169328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62E8C-5851-4AC3-847B-76BCD46AD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57" y="3634143"/>
                <a:ext cx="169328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D5429F-8884-4966-845C-B9C5DB3B3165}"/>
                  </a:ext>
                </a:extLst>
              </p:cNvPr>
              <p:cNvSpPr txBox="1"/>
              <p:nvPr/>
            </p:nvSpPr>
            <p:spPr>
              <a:xfrm>
                <a:off x="2105557" y="2974272"/>
                <a:ext cx="169328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D5429F-8884-4966-845C-B9C5DB3B3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57" y="2974272"/>
                <a:ext cx="16932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E9772-3A43-46C5-9716-66F715673E3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 bwMode="auto">
          <a:xfrm flipV="1">
            <a:off x="2943928" y="4065030"/>
            <a:ext cx="8271" cy="22459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1A7895-C5DB-4746-98FC-B9451D23FDA9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 bwMode="auto">
          <a:xfrm flipV="1">
            <a:off x="2952199" y="3405159"/>
            <a:ext cx="0" cy="22898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96870F-3C79-48B8-AE4B-04DF9C665758}"/>
              </a:ext>
            </a:extLst>
          </p:cNvPr>
          <p:cNvSpPr/>
          <p:nvPr/>
        </p:nvSpPr>
        <p:spPr>
          <a:xfrm rot="3665744">
            <a:off x="5733476" y="3462821"/>
            <a:ext cx="1237636" cy="205872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7DAC80-01C9-44C4-BDDF-D8D88BE9C546}"/>
                  </a:ext>
                </a:extLst>
              </p:cNvPr>
              <p:cNvSpPr/>
              <p:nvPr/>
            </p:nvSpPr>
            <p:spPr>
              <a:xfrm>
                <a:off x="1255389" y="2896108"/>
                <a:ext cx="85016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7DAC80-01C9-44C4-BDDF-D8D88BE9C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89" y="2896108"/>
                <a:ext cx="850168" cy="556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B607D2-2A3F-4C94-B5A7-76B3DAA6DAB6}"/>
                  </a:ext>
                </a:extLst>
              </p:cNvPr>
              <p:cNvSpPr/>
              <p:nvPr/>
            </p:nvSpPr>
            <p:spPr>
              <a:xfrm>
                <a:off x="6985129" y="2912715"/>
                <a:ext cx="8231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B607D2-2A3F-4C94-B5A7-76B3DAA6D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129" y="2912715"/>
                <a:ext cx="8231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3EB8FC-2C1E-4FEF-9D09-79A4B170FA30}"/>
                  </a:ext>
                </a:extLst>
              </p:cNvPr>
              <p:cNvSpPr txBox="1"/>
              <p:nvPr/>
            </p:nvSpPr>
            <p:spPr>
              <a:xfrm>
                <a:off x="5337113" y="4289626"/>
                <a:ext cx="1676741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3EB8FC-2C1E-4FEF-9D09-79A4B170F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13" y="4289626"/>
                <a:ext cx="167674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10CD1D-362E-48B4-B1BE-067401CD8530}"/>
                  </a:ext>
                </a:extLst>
              </p:cNvPr>
              <p:cNvSpPr txBox="1"/>
              <p:nvPr/>
            </p:nvSpPr>
            <p:spPr>
              <a:xfrm>
                <a:off x="5337113" y="3634143"/>
                <a:ext cx="169328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10CD1D-362E-48B4-B1BE-067401CD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13" y="3634143"/>
                <a:ext cx="169328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34D682-3F56-4025-B96C-3C1DBEF83BF6}"/>
                  </a:ext>
                </a:extLst>
              </p:cNvPr>
              <p:cNvSpPr txBox="1"/>
              <p:nvPr/>
            </p:nvSpPr>
            <p:spPr>
              <a:xfrm>
                <a:off x="5337113" y="2974272"/>
                <a:ext cx="169328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34D682-3F56-4025-B96C-3C1DBEF83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13" y="2974272"/>
                <a:ext cx="169328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67376A-4011-4C8D-95C8-9F10AF14BEA7}"/>
              </a:ext>
            </a:extLst>
          </p:cNvPr>
          <p:cNvCxnSpPr>
            <a:cxnSpLocks/>
            <a:stCxn id="27" idx="0"/>
            <a:endCxn id="28" idx="2"/>
          </p:cNvCxnSpPr>
          <p:nvPr/>
        </p:nvCxnSpPr>
        <p:spPr bwMode="auto">
          <a:xfrm flipV="1">
            <a:off x="6175484" y="4065030"/>
            <a:ext cx="8271" cy="22459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F675D3-B1D3-4EF5-B0AD-107CD5DE25B0}"/>
              </a:ext>
            </a:extLst>
          </p:cNvPr>
          <p:cNvCxnSpPr>
            <a:cxnSpLocks/>
            <a:stCxn id="28" idx="0"/>
            <a:endCxn id="29" idx="2"/>
          </p:cNvCxnSpPr>
          <p:nvPr/>
        </p:nvCxnSpPr>
        <p:spPr bwMode="auto">
          <a:xfrm flipV="1">
            <a:off x="6183755" y="3405159"/>
            <a:ext cx="0" cy="22898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3969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5CE0-29D9-4317-B7E1-88977461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5756384" cy="395878"/>
          </a:xfrm>
        </p:spPr>
        <p:txBody>
          <a:bodyPr/>
          <a:lstStyle/>
          <a:p>
            <a:r>
              <a:rPr lang="en-US"/>
              <a:t>Solutions for Cycles? Some Bad News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DDCE7-C927-4CE7-87B2-5F1BD3D5F69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193054"/>
              </a:xfrm>
            </p:spPr>
            <p:txBody>
              <a:bodyPr/>
              <a:lstStyle/>
              <a:p>
                <a:r>
                  <a:rPr lang="en-US" dirty="0"/>
                  <a:t>Maybe we just need an algorithm that is better suited for cyclic CQs?</a:t>
                </a:r>
              </a:p>
              <a:p>
                <a:endParaRPr lang="en-US" dirty="0"/>
              </a:p>
              <a:p>
                <a:r>
                  <a:rPr lang="en-US" dirty="0"/>
                  <a:t>Yes, but…</a:t>
                </a:r>
              </a:p>
              <a:p>
                <a:endParaRPr lang="en-US" dirty="0"/>
              </a:p>
              <a:p>
                <a:r>
                  <a:rPr lang="en-US" dirty="0"/>
                  <a:t>… [Ngo+ 18]: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unattainable</a:t>
                </a:r>
                <a:r>
                  <a:rPr lang="en-US" dirty="0"/>
                  <a:t> based on well-accepted complexity-theoretic assumptions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DDCE7-C927-4CE7-87B2-5F1BD3D5F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193054"/>
              </a:xfrm>
              <a:blipFill>
                <a:blip r:embed="rId2"/>
                <a:stretch>
                  <a:fillRect l="-1741" t="-2863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7476404-660E-4B19-9D7A-89A68EDB1793}"/>
              </a:ext>
            </a:extLst>
          </p:cNvPr>
          <p:cNvSpPr/>
          <p:nvPr/>
        </p:nvSpPr>
        <p:spPr>
          <a:xfrm>
            <a:off x="-1" y="4854220"/>
            <a:ext cx="89306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[Ngo+ 18] Ngo,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Porat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Ré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Rudra. Worst-case optimal join algorithms. J. ACM’18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https://doi.org/10.1145/3180143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28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7600-D197-46C8-AEAE-DBB95A08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092193" cy="395878"/>
          </a:xfrm>
        </p:spPr>
        <p:txBody>
          <a:bodyPr anchor="t"/>
          <a:lstStyle/>
          <a:p>
            <a:r>
              <a:rPr lang="en-US"/>
              <a:t>What Can Be Done?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1E07B-47E8-46A1-8E4E-972D287099C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anchor="t"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Worst-case-optimal (WCO) join algorithms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l-GR" dirty="0"/>
                  <a:t>[</a:t>
                </a:r>
                <a:r>
                  <a:rPr lang="en-US" dirty="0" err="1"/>
                  <a:t>Veldhuizen</a:t>
                </a:r>
                <a:r>
                  <a:rPr lang="en-US" dirty="0"/>
                  <a:t> 14, Ngo+ 14, Ngo+ 18</a:t>
                </a:r>
                <a:r>
                  <a:rPr lang="el-GR" dirty="0"/>
                  <a:t>]</a:t>
                </a:r>
                <a:endParaRPr lang="en-US" baseline="30000" dirty="0"/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, get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WC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WC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WC</m:t>
                        </m:r>
                      </m:sub>
                    </m:sSub>
                  </m:oMath>
                </a14:m>
                <a:r>
                  <a:rPr lang="en-US" dirty="0"/>
                  <a:t> = largest output of Q over any possible DB instance</a:t>
                </a:r>
              </a:p>
              <a:p>
                <a:pPr lvl="1"/>
                <a:r>
                  <a:rPr lang="en-US" dirty="0"/>
                  <a:t>Determined by the AGM bound</a:t>
                </a:r>
                <a:r>
                  <a:rPr lang="en-US" baseline="30000" dirty="0"/>
                  <a:t>[4]</a:t>
                </a:r>
              </a:p>
              <a:p>
                <a:pPr lvl="1"/>
                <a:r>
                  <a:rPr lang="en-US" dirty="0"/>
                  <a:t>Based on fractional edge cover of the join hypergraph</a:t>
                </a:r>
              </a:p>
              <a:p>
                <a:pPr lvl="2"/>
                <a:r>
                  <a:rPr lang="en-US" dirty="0"/>
                  <a:t>3-cycle: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/>
                  <a:t> vs naive upper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1E07B-47E8-46A1-8E4E-972D28709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07" t="-2289" r="-875" b="-8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3A847B1-A6D8-4336-A68E-3B0058B61B5A}"/>
              </a:ext>
            </a:extLst>
          </p:cNvPr>
          <p:cNvSpPr/>
          <p:nvPr/>
        </p:nvSpPr>
        <p:spPr>
          <a:xfrm>
            <a:off x="-2" y="4743972"/>
            <a:ext cx="8930641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[Ngo+ 18] Ngo,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Porat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Ré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Rudra. Worst-case optimal join algorithms. J. ACM’18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https://doi.org/10.1145/3180143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40156-052A-475F-9FF1-CBE62F368AD7}"/>
              </a:ext>
            </a:extLst>
          </p:cNvPr>
          <p:cNvSpPr/>
          <p:nvPr/>
        </p:nvSpPr>
        <p:spPr>
          <a:xfrm>
            <a:off x="0" y="4437360"/>
            <a:ext cx="8930641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Veldhuizen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14]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Veldhuizen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Triejoin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A simple, worst-case optimal join algorithm. ICDT’14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https://doi.org/10.5441/002/icdt.2014.13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D3E46-1833-4855-948D-37B1A19662C2}"/>
              </a:ext>
            </a:extLst>
          </p:cNvPr>
          <p:cNvSpPr/>
          <p:nvPr/>
        </p:nvSpPr>
        <p:spPr>
          <a:xfrm>
            <a:off x="-3" y="4590666"/>
            <a:ext cx="8930641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[Ngo+ 14] Ngo, Re, Rudra. Skew strikes back: New developments in the theory of join algorithms. SIGMOD Rec.’14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6"/>
              </a:rPr>
              <a:t>https://doi.org/10.1145/2590989.2590991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0DD09B-A463-4AC9-9AD9-2CFC1DCA00D1}"/>
              </a:ext>
            </a:extLst>
          </p:cNvPr>
          <p:cNvSpPr/>
          <p:nvPr/>
        </p:nvSpPr>
        <p:spPr>
          <a:xfrm>
            <a:off x="-3" y="4897279"/>
            <a:ext cx="8930641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Atserias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+ 13]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Atserias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Grohe, Marx. Size bounds and query plans for relational joins. . SIAM J. Comput.’13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https://doi.org/10.1137/110859440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674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7600-D197-46C8-AEAE-DBB95A08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092193" cy="395878"/>
          </a:xfrm>
        </p:spPr>
        <p:txBody>
          <a:bodyPr anchor="t"/>
          <a:lstStyle/>
          <a:p>
            <a:r>
              <a:rPr lang="en-US"/>
              <a:t>What Can Be Done?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1E07B-47E8-46A1-8E4E-972D287099C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anchor="t"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Worst-case-optimal (WCO) join algorithms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l-GR" dirty="0"/>
                  <a:t>[</a:t>
                </a:r>
                <a:r>
                  <a:rPr lang="en-US" dirty="0" err="1"/>
                  <a:t>Veldhuizen</a:t>
                </a:r>
                <a:r>
                  <a:rPr lang="en-US" dirty="0"/>
                  <a:t> 14, Ngo+ 14, Ngo+ 18</a:t>
                </a:r>
                <a:r>
                  <a:rPr lang="el-GR" dirty="0"/>
                  <a:t>]</a:t>
                </a:r>
                <a:endParaRPr lang="en-US" baseline="30000" dirty="0"/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, get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WC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WC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WC</m:t>
                        </m:r>
                      </m:sub>
                    </m:sSub>
                  </m:oMath>
                </a14:m>
                <a:r>
                  <a:rPr lang="en-US" dirty="0"/>
                  <a:t> = largest output of Q over any possible DB instance</a:t>
                </a:r>
              </a:p>
              <a:p>
                <a:pPr lvl="1"/>
                <a:r>
                  <a:rPr lang="en-US" dirty="0"/>
                  <a:t>Determined by the AGM bound</a:t>
                </a:r>
                <a:r>
                  <a:rPr lang="en-US" baseline="30000" dirty="0"/>
                  <a:t>[4]</a:t>
                </a:r>
              </a:p>
              <a:p>
                <a:pPr lvl="1"/>
                <a:r>
                  <a:rPr lang="en-US" dirty="0"/>
                  <a:t>Based on fractional edge cover of the join hypergraph</a:t>
                </a:r>
              </a:p>
              <a:p>
                <a:pPr lvl="2"/>
                <a:r>
                  <a:rPr lang="en-US" dirty="0"/>
                  <a:t>3-cycle: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/>
                  <a:t> vs naive upper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81E07B-47E8-46A1-8E4E-972D28709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07" t="-2289" r="-875" b="-8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BE4DC40E-731F-4E38-88DB-96C6465E96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62476" y="807244"/>
                <a:ext cx="4187825" cy="3462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Tree decompositions</a:t>
                </a:r>
              </a:p>
              <a:p>
                <a:r>
                  <a:rPr lang="en-US" dirty="0"/>
                  <a:t>Put more effort into pre-processing to avoid large intermediate results</a:t>
                </a:r>
              </a:p>
              <a:p>
                <a:pPr lvl="1"/>
                <a:r>
                  <a:rPr lang="en-US" dirty="0"/>
                  <a:t>Use WCO joins as sub-routine</a:t>
                </a:r>
              </a:p>
              <a:p>
                <a:r>
                  <a:rPr lang="en-US" dirty="0"/>
                  <a:t>Goal: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for smallest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possible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captures pre-processing cost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acyclic CQ</a:t>
                </a:r>
              </a:p>
            </p:txBody>
          </p:sp>
        </mc:Choice>
        <mc:Fallback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BE4DC40E-731F-4E38-88DB-96C6465E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62476" y="807244"/>
                <a:ext cx="4187825" cy="3462338"/>
              </a:xfrm>
              <a:blipFill>
                <a:blip r:embed="rId4"/>
                <a:stretch>
                  <a:fillRect l="-3057" t="-2289" r="-3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E247760-1E95-4A08-B126-B44B486DB99B}"/>
              </a:ext>
            </a:extLst>
          </p:cNvPr>
          <p:cNvSpPr/>
          <p:nvPr/>
        </p:nvSpPr>
        <p:spPr>
          <a:xfrm>
            <a:off x="-2" y="4743972"/>
            <a:ext cx="8930641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[Ngo+ 18] Ngo,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Porat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Ré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Rudra. Worst-case optimal join algorithms. J. ACM’18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https://doi.org/10.1145/3180143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4C1130-0BF5-4177-932A-31FDC7798050}"/>
              </a:ext>
            </a:extLst>
          </p:cNvPr>
          <p:cNvSpPr/>
          <p:nvPr/>
        </p:nvSpPr>
        <p:spPr>
          <a:xfrm>
            <a:off x="0" y="4437360"/>
            <a:ext cx="8930641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Veldhuizen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14]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Veldhuizen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Triejoin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A simple, worst-case optimal join algorithm. ICDT’14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6"/>
              </a:rPr>
              <a:t>https://doi.org/10.5441/002/icdt.2014.13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55BD22-42F4-4CCB-A81A-881C4B3D64C8}"/>
              </a:ext>
            </a:extLst>
          </p:cNvPr>
          <p:cNvSpPr/>
          <p:nvPr/>
        </p:nvSpPr>
        <p:spPr>
          <a:xfrm>
            <a:off x="-3" y="4590666"/>
            <a:ext cx="8930641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[Ngo+ 14] Ngo, Re, Rudra. Skew strikes back: New developments in the theory of join algorithms. SIGMOD Rec.’14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https://doi.org/10.1145/2590989.2590991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A16B03-5AC6-45C3-8FF9-CDA1BDD2241D}"/>
              </a:ext>
            </a:extLst>
          </p:cNvPr>
          <p:cNvSpPr/>
          <p:nvPr/>
        </p:nvSpPr>
        <p:spPr>
          <a:xfrm>
            <a:off x="-3" y="4897279"/>
            <a:ext cx="8930641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Atserias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+ 13]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Atserias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Grohe, Marx. Size bounds and query plans for relational joins. . SIAM J. Comput.’13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8"/>
              </a:rPr>
              <a:t>https://doi.org/10.1137/110859440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722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DE4C9E-90A8-4A46-814E-309E888B9D41}"/>
              </a:ext>
            </a:extLst>
          </p:cNvPr>
          <p:cNvSpPr/>
          <p:nvPr/>
        </p:nvSpPr>
        <p:spPr>
          <a:xfrm>
            <a:off x="61877" y="2956332"/>
            <a:ext cx="7905505" cy="563765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3BF8F-B754-4A98-8BF2-023001EC3647}"/>
              </a:ext>
            </a:extLst>
          </p:cNvPr>
          <p:cNvSpPr/>
          <p:nvPr/>
        </p:nvSpPr>
        <p:spPr>
          <a:xfrm>
            <a:off x="61877" y="804802"/>
            <a:ext cx="7905505" cy="47266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C1845-606D-4C2D-8A4C-CC19754C66CA}"/>
              </a:ext>
            </a:extLst>
          </p:cNvPr>
          <p:cNvSpPr/>
          <p:nvPr/>
        </p:nvSpPr>
        <p:spPr>
          <a:xfrm>
            <a:off x="61877" y="2571750"/>
            <a:ext cx="7905505" cy="384582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D6B61-2D9F-4A86-8354-CF8924E75F72}"/>
              </a:ext>
            </a:extLst>
          </p:cNvPr>
          <p:cNvSpPr/>
          <p:nvPr/>
        </p:nvSpPr>
        <p:spPr>
          <a:xfrm>
            <a:off x="61877" y="1551795"/>
            <a:ext cx="7905505" cy="693864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93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0BDB-BB23-4E39-9DAA-76E8B2B1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5310749" cy="395878"/>
          </a:xfrm>
        </p:spPr>
        <p:txBody>
          <a:bodyPr/>
          <a:lstStyle/>
          <a:p>
            <a:r>
              <a:rPr lang="en-US"/>
              <a:t>Main Idea of Tree Decompositions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79F5-7CCD-49C4-B556-5F859D9A55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69332"/>
          </a:xfrm>
        </p:spPr>
        <p:txBody>
          <a:bodyPr/>
          <a:lstStyle/>
          <a:p>
            <a:r>
              <a:rPr lang="en-US"/>
              <a:t>Convert </a:t>
            </a:r>
            <a:r>
              <a:rPr lang="en-US">
                <a:solidFill>
                  <a:schemeClr val="accent2"/>
                </a:solidFill>
              </a:rPr>
              <a:t>cyclic CQ</a:t>
            </a:r>
            <a:r>
              <a:rPr lang="en-US"/>
              <a:t> to a </a:t>
            </a:r>
            <a:r>
              <a:rPr lang="en-US">
                <a:solidFill>
                  <a:schemeClr val="accent6"/>
                </a:solidFill>
              </a:rPr>
              <a:t>rooted tree-shaped CQ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CF3644-FFEE-4321-AF60-E135DEA0925B}"/>
              </a:ext>
            </a:extLst>
          </p:cNvPr>
          <p:cNvSpPr/>
          <p:nvPr/>
        </p:nvSpPr>
        <p:spPr>
          <a:xfrm>
            <a:off x="363729" y="3458549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4ECDBF-D88F-48FB-A643-31F9AB4282B2}"/>
              </a:ext>
            </a:extLst>
          </p:cNvPr>
          <p:cNvSpPr/>
          <p:nvPr/>
        </p:nvSpPr>
        <p:spPr>
          <a:xfrm rot="3343942" flipV="1">
            <a:off x="657987" y="2908480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4100B-4838-4B6B-9642-4EABD29AD81D}"/>
              </a:ext>
            </a:extLst>
          </p:cNvPr>
          <p:cNvSpPr/>
          <p:nvPr/>
        </p:nvSpPr>
        <p:spPr>
          <a:xfrm rot="18256058">
            <a:off x="657985" y="4008618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D2C8D0-54FE-42E3-8771-EB9A05B12A56}"/>
              </a:ext>
            </a:extLst>
          </p:cNvPr>
          <p:cNvSpPr/>
          <p:nvPr/>
        </p:nvSpPr>
        <p:spPr>
          <a:xfrm rot="18256058">
            <a:off x="1299027" y="2908480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32AE68-D133-4D62-9FBD-B1656F37F685}"/>
              </a:ext>
            </a:extLst>
          </p:cNvPr>
          <p:cNvSpPr/>
          <p:nvPr/>
        </p:nvSpPr>
        <p:spPr>
          <a:xfrm rot="3343942" flipV="1">
            <a:off x="1299025" y="4008618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694645-DC55-4754-A8CC-476A8195DF0E}"/>
              </a:ext>
            </a:extLst>
          </p:cNvPr>
          <p:cNvSpPr/>
          <p:nvPr/>
        </p:nvSpPr>
        <p:spPr>
          <a:xfrm>
            <a:off x="1593283" y="3458549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4EDD0-9793-4F55-9FD6-B84F610F4D86}"/>
              </a:ext>
            </a:extLst>
          </p:cNvPr>
          <p:cNvSpPr txBox="1"/>
          <p:nvPr/>
        </p:nvSpPr>
        <p:spPr>
          <a:xfrm>
            <a:off x="1017092" y="30691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1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CB705-D61B-4DDC-A7BB-67F0C4C62981}"/>
              </a:ext>
            </a:extLst>
          </p:cNvPr>
          <p:cNvSpPr txBox="1"/>
          <p:nvPr/>
        </p:nvSpPr>
        <p:spPr>
          <a:xfrm>
            <a:off x="1012361" y="458708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4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89727-2747-484A-BA68-AAECD84094AE}"/>
              </a:ext>
            </a:extLst>
          </p:cNvPr>
          <p:cNvSpPr txBox="1"/>
          <p:nvPr/>
        </p:nvSpPr>
        <p:spPr>
          <a:xfrm>
            <a:off x="1625563" y="41867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3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1FD60-2385-404E-8E04-AFC7C21421BE}"/>
              </a:ext>
            </a:extLst>
          </p:cNvPr>
          <p:cNvSpPr txBox="1"/>
          <p:nvPr/>
        </p:nvSpPr>
        <p:spPr>
          <a:xfrm>
            <a:off x="1625563" y="345854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2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2893A-88C5-47D8-B410-3DED0E38D586}"/>
              </a:ext>
            </a:extLst>
          </p:cNvPr>
          <p:cNvSpPr txBox="1"/>
          <p:nvPr/>
        </p:nvSpPr>
        <p:spPr>
          <a:xfrm>
            <a:off x="424423" y="345854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6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0A34D-7128-4411-B5AB-53673AD806FE}"/>
              </a:ext>
            </a:extLst>
          </p:cNvPr>
          <p:cNvSpPr txBox="1"/>
          <p:nvPr/>
        </p:nvSpPr>
        <p:spPr>
          <a:xfrm>
            <a:off x="424423" y="41867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5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33BC1-77D9-4E38-99C8-87A53061ECC5}"/>
              </a:ext>
            </a:extLst>
          </p:cNvPr>
          <p:cNvSpPr txBox="1"/>
          <p:nvPr/>
        </p:nvSpPr>
        <p:spPr>
          <a:xfrm>
            <a:off x="493945" y="297762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6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996EF-D2E5-4C75-8EAA-A3ADE7BF7DFE}"/>
              </a:ext>
            </a:extLst>
          </p:cNvPr>
          <p:cNvSpPr txBox="1"/>
          <p:nvPr/>
        </p:nvSpPr>
        <p:spPr>
          <a:xfrm>
            <a:off x="1593283" y="301249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1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FB98A-EB45-427D-9792-89F8C5614711}"/>
              </a:ext>
            </a:extLst>
          </p:cNvPr>
          <p:cNvSpPr txBox="1"/>
          <p:nvPr/>
        </p:nvSpPr>
        <p:spPr>
          <a:xfrm>
            <a:off x="1975339" y="381764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2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0A793-974B-4B2F-92B1-EFCA8DF42964}"/>
              </a:ext>
            </a:extLst>
          </p:cNvPr>
          <p:cNvSpPr txBox="1"/>
          <p:nvPr/>
        </p:nvSpPr>
        <p:spPr>
          <a:xfrm>
            <a:off x="1585226" y="469163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3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CE713-7FFC-4079-B8A4-01816A2D67D3}"/>
              </a:ext>
            </a:extLst>
          </p:cNvPr>
          <p:cNvSpPr txBox="1"/>
          <p:nvPr/>
        </p:nvSpPr>
        <p:spPr>
          <a:xfrm>
            <a:off x="502402" y="467712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4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0EF1BC-CB35-41A1-BA8E-CC07B7C61ABC}"/>
              </a:ext>
            </a:extLst>
          </p:cNvPr>
          <p:cNvSpPr txBox="1"/>
          <p:nvPr/>
        </p:nvSpPr>
        <p:spPr>
          <a:xfrm>
            <a:off x="52427" y="3819788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5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4ABF07-9B10-44F0-9FDA-9124CCB05999}"/>
                  </a:ext>
                </a:extLst>
              </p:cNvPr>
              <p:cNvSpPr/>
              <p:nvPr/>
            </p:nvSpPr>
            <p:spPr>
              <a:xfrm>
                <a:off x="3482035" y="3340508"/>
                <a:ext cx="3986784" cy="348357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4ABF07-9B10-44F0-9FDA-9124CCB05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340508"/>
                <a:ext cx="3986784" cy="3483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D9B46F-9BB8-421F-9A8A-394793644685}"/>
                  </a:ext>
                </a:extLst>
              </p:cNvPr>
              <p:cNvSpPr/>
              <p:nvPr/>
            </p:nvSpPr>
            <p:spPr>
              <a:xfrm>
                <a:off x="3482034" y="4232887"/>
                <a:ext cx="3986784" cy="348357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D9B46F-9BB8-421F-9A8A-394793644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4" y="4232887"/>
                <a:ext cx="3986784" cy="348357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788478-DC48-4F78-A361-6555093131D7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 bwMode="auto">
          <a:xfrm flipH="1">
            <a:off x="5475426" y="3688865"/>
            <a:ext cx="1" cy="54402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D42E94AC-EE48-415B-9FF2-B2C0A7316CD0}"/>
              </a:ext>
            </a:extLst>
          </p:cNvPr>
          <p:cNvSpPr/>
          <p:nvPr/>
        </p:nvSpPr>
        <p:spPr>
          <a:xfrm>
            <a:off x="2297875" y="3744608"/>
            <a:ext cx="1184151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decomposition</a:t>
            </a:r>
          </a:p>
        </p:txBody>
      </p:sp>
    </p:spTree>
    <p:extLst>
      <p:ext uri="{BB962C8B-B14F-4D97-AF65-F5344CB8AC3E}">
        <p14:creationId xmlns:p14="http://schemas.microsoft.com/office/powerpoint/2010/main" val="142005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0BDB-BB23-4E39-9DAA-76E8B2B1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5310749" cy="395878"/>
          </a:xfrm>
        </p:spPr>
        <p:txBody>
          <a:bodyPr/>
          <a:lstStyle/>
          <a:p>
            <a:r>
              <a:rPr lang="en-US"/>
              <a:t>Main Idea of Tree Decompositions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79F5-7CCD-49C4-B556-5F859D9A55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802784"/>
          </a:xfrm>
        </p:spPr>
        <p:txBody>
          <a:bodyPr/>
          <a:lstStyle/>
          <a:p>
            <a:r>
              <a:rPr lang="en-US"/>
              <a:t>Convert </a:t>
            </a:r>
            <a:r>
              <a:rPr lang="en-US">
                <a:solidFill>
                  <a:schemeClr val="accent2"/>
                </a:solidFill>
              </a:rPr>
              <a:t>cyclic CQ</a:t>
            </a:r>
            <a:r>
              <a:rPr lang="en-US"/>
              <a:t> to a </a:t>
            </a:r>
            <a:r>
              <a:rPr lang="en-US">
                <a:solidFill>
                  <a:schemeClr val="accent6"/>
                </a:solidFill>
              </a:rPr>
              <a:t>rooted tree-shaped CQ</a:t>
            </a:r>
          </a:p>
          <a:p>
            <a:r>
              <a:rPr lang="en-US"/>
              <a:t>Materialize all tree nodes (“</a:t>
            </a:r>
            <a:r>
              <a:rPr lang="en-US">
                <a:solidFill>
                  <a:schemeClr val="accent1"/>
                </a:solidFill>
              </a:rPr>
              <a:t>bags</a:t>
            </a:r>
            <a:r>
              <a:rPr lang="en-US"/>
              <a:t>”) using a WCO join algorithm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CF3644-FFEE-4321-AF60-E135DEA0925B}"/>
              </a:ext>
            </a:extLst>
          </p:cNvPr>
          <p:cNvSpPr/>
          <p:nvPr/>
        </p:nvSpPr>
        <p:spPr>
          <a:xfrm>
            <a:off x="363729" y="3458549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4ECDBF-D88F-48FB-A643-31F9AB4282B2}"/>
              </a:ext>
            </a:extLst>
          </p:cNvPr>
          <p:cNvSpPr/>
          <p:nvPr/>
        </p:nvSpPr>
        <p:spPr>
          <a:xfrm rot="3343942" flipV="1">
            <a:off x="657987" y="2908480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4100B-4838-4B6B-9642-4EABD29AD81D}"/>
              </a:ext>
            </a:extLst>
          </p:cNvPr>
          <p:cNvSpPr/>
          <p:nvPr/>
        </p:nvSpPr>
        <p:spPr>
          <a:xfrm rot="18256058">
            <a:off x="657985" y="4008618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D2C8D0-54FE-42E3-8771-EB9A05B12A56}"/>
              </a:ext>
            </a:extLst>
          </p:cNvPr>
          <p:cNvSpPr/>
          <p:nvPr/>
        </p:nvSpPr>
        <p:spPr>
          <a:xfrm rot="18256058">
            <a:off x="1299027" y="2908480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32AE68-D133-4D62-9FBD-B1656F37F685}"/>
              </a:ext>
            </a:extLst>
          </p:cNvPr>
          <p:cNvSpPr/>
          <p:nvPr/>
        </p:nvSpPr>
        <p:spPr>
          <a:xfrm rot="3343942" flipV="1">
            <a:off x="1299025" y="4008618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694645-DC55-4754-A8CC-476A8195DF0E}"/>
              </a:ext>
            </a:extLst>
          </p:cNvPr>
          <p:cNvSpPr/>
          <p:nvPr/>
        </p:nvSpPr>
        <p:spPr>
          <a:xfrm>
            <a:off x="1593283" y="3458549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4EDD0-9793-4F55-9FD6-B84F610F4D86}"/>
              </a:ext>
            </a:extLst>
          </p:cNvPr>
          <p:cNvSpPr txBox="1"/>
          <p:nvPr/>
        </p:nvSpPr>
        <p:spPr>
          <a:xfrm>
            <a:off x="1017092" y="30691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1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CB705-D61B-4DDC-A7BB-67F0C4C62981}"/>
              </a:ext>
            </a:extLst>
          </p:cNvPr>
          <p:cNvSpPr txBox="1"/>
          <p:nvPr/>
        </p:nvSpPr>
        <p:spPr>
          <a:xfrm>
            <a:off x="1012361" y="458708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4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89727-2747-484A-BA68-AAECD84094AE}"/>
              </a:ext>
            </a:extLst>
          </p:cNvPr>
          <p:cNvSpPr txBox="1"/>
          <p:nvPr/>
        </p:nvSpPr>
        <p:spPr>
          <a:xfrm>
            <a:off x="1625563" y="41867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3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1FD60-2385-404E-8E04-AFC7C21421BE}"/>
              </a:ext>
            </a:extLst>
          </p:cNvPr>
          <p:cNvSpPr txBox="1"/>
          <p:nvPr/>
        </p:nvSpPr>
        <p:spPr>
          <a:xfrm>
            <a:off x="1625563" y="345854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2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2893A-88C5-47D8-B410-3DED0E38D586}"/>
              </a:ext>
            </a:extLst>
          </p:cNvPr>
          <p:cNvSpPr txBox="1"/>
          <p:nvPr/>
        </p:nvSpPr>
        <p:spPr>
          <a:xfrm>
            <a:off x="424423" y="345854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6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0A34D-7128-4411-B5AB-53673AD806FE}"/>
              </a:ext>
            </a:extLst>
          </p:cNvPr>
          <p:cNvSpPr txBox="1"/>
          <p:nvPr/>
        </p:nvSpPr>
        <p:spPr>
          <a:xfrm>
            <a:off x="424423" y="41867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5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33BC1-77D9-4E38-99C8-87A53061ECC5}"/>
              </a:ext>
            </a:extLst>
          </p:cNvPr>
          <p:cNvSpPr txBox="1"/>
          <p:nvPr/>
        </p:nvSpPr>
        <p:spPr>
          <a:xfrm>
            <a:off x="493945" y="297762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6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996EF-D2E5-4C75-8EAA-A3ADE7BF7DFE}"/>
              </a:ext>
            </a:extLst>
          </p:cNvPr>
          <p:cNvSpPr txBox="1"/>
          <p:nvPr/>
        </p:nvSpPr>
        <p:spPr>
          <a:xfrm>
            <a:off x="1593283" y="301249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1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FB98A-EB45-427D-9792-89F8C5614711}"/>
              </a:ext>
            </a:extLst>
          </p:cNvPr>
          <p:cNvSpPr txBox="1"/>
          <p:nvPr/>
        </p:nvSpPr>
        <p:spPr>
          <a:xfrm>
            <a:off x="1975339" y="381764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2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0A793-974B-4B2F-92B1-EFCA8DF42964}"/>
              </a:ext>
            </a:extLst>
          </p:cNvPr>
          <p:cNvSpPr txBox="1"/>
          <p:nvPr/>
        </p:nvSpPr>
        <p:spPr>
          <a:xfrm>
            <a:off x="1585226" y="469163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3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CE713-7FFC-4079-B8A4-01816A2D67D3}"/>
              </a:ext>
            </a:extLst>
          </p:cNvPr>
          <p:cNvSpPr txBox="1"/>
          <p:nvPr/>
        </p:nvSpPr>
        <p:spPr>
          <a:xfrm>
            <a:off x="502402" y="467712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4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0EF1BC-CB35-41A1-BA8E-CC07B7C61ABC}"/>
              </a:ext>
            </a:extLst>
          </p:cNvPr>
          <p:cNvSpPr txBox="1"/>
          <p:nvPr/>
        </p:nvSpPr>
        <p:spPr>
          <a:xfrm>
            <a:off x="52427" y="3819788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5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4ABF07-9B10-44F0-9FDA-9124CCB05999}"/>
                  </a:ext>
                </a:extLst>
              </p:cNvPr>
              <p:cNvSpPr/>
              <p:nvPr/>
            </p:nvSpPr>
            <p:spPr>
              <a:xfrm>
                <a:off x="3482035" y="3340508"/>
                <a:ext cx="3986784" cy="348357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4ABF07-9B10-44F0-9FDA-9124CCB05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340508"/>
                <a:ext cx="3986784" cy="3483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D9B46F-9BB8-421F-9A8A-394793644685}"/>
                  </a:ext>
                </a:extLst>
              </p:cNvPr>
              <p:cNvSpPr/>
              <p:nvPr/>
            </p:nvSpPr>
            <p:spPr>
              <a:xfrm>
                <a:off x="3482034" y="4232887"/>
                <a:ext cx="3986784" cy="348357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D9B46F-9BB8-421F-9A8A-394793644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4" y="4232887"/>
                <a:ext cx="3986784" cy="348357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788478-DC48-4F78-A361-6555093131D7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 bwMode="auto">
          <a:xfrm flipH="1">
            <a:off x="5475426" y="3688865"/>
            <a:ext cx="1" cy="54402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D42E94AC-EE48-415B-9FF2-B2C0A7316CD0}"/>
              </a:ext>
            </a:extLst>
          </p:cNvPr>
          <p:cNvSpPr/>
          <p:nvPr/>
        </p:nvSpPr>
        <p:spPr>
          <a:xfrm>
            <a:off x="2297875" y="3744608"/>
            <a:ext cx="1184151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decomposition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CF30F43A-DF5D-41EE-8536-0B8E35EB9370}"/>
              </a:ext>
            </a:extLst>
          </p:cNvPr>
          <p:cNvSpPr/>
          <p:nvPr/>
        </p:nvSpPr>
        <p:spPr>
          <a:xfrm>
            <a:off x="7518436" y="3744608"/>
            <a:ext cx="640819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7842CEB-4285-4C3B-81A7-2B0BE9CD6E8F}"/>
                  </a:ext>
                </a:extLst>
              </p:cNvPr>
              <p:cNvSpPr/>
              <p:nvPr/>
            </p:nvSpPr>
            <p:spPr>
              <a:xfrm>
                <a:off x="8357850" y="3340508"/>
                <a:ext cx="267130" cy="34835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180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7842CEB-4285-4C3B-81A7-2B0BE9CD6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50" y="3340508"/>
                <a:ext cx="267130" cy="348357"/>
              </a:xfrm>
              <a:prstGeom prst="rect">
                <a:avLst/>
              </a:prstGeom>
              <a:blipFill>
                <a:blip r:embed="rId4"/>
                <a:stretch>
                  <a:fillRect l="-217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30D2684-9CF3-4D00-AE29-D766C6350D92}"/>
                  </a:ext>
                </a:extLst>
              </p:cNvPr>
              <p:cNvSpPr/>
              <p:nvPr/>
            </p:nvSpPr>
            <p:spPr>
              <a:xfrm>
                <a:off x="8357849" y="4232887"/>
                <a:ext cx="267130" cy="34835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30D2684-9CF3-4D00-AE29-D766C6350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49" y="4232887"/>
                <a:ext cx="267130" cy="348357"/>
              </a:xfrm>
              <a:prstGeom prst="rect">
                <a:avLst/>
              </a:prstGeom>
              <a:blipFill>
                <a:blip r:embed="rId5"/>
                <a:stretch>
                  <a:fillRect l="-217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58A002-D3AE-4D19-9F1F-E119BB38D06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 bwMode="auto">
          <a:xfrm flipH="1">
            <a:off x="8491414" y="3688865"/>
            <a:ext cx="1" cy="54402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815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FA4A-B889-415D-B409-0849E56D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5543184" cy="395878"/>
          </a:xfrm>
        </p:spPr>
        <p:txBody>
          <a:bodyPr/>
          <a:lstStyle/>
          <a:p>
            <a:r>
              <a:rPr lang="en-US"/>
              <a:t>Basic Terminology and Assumptions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065D35-9270-4176-A7FA-C607FD59A66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016484"/>
              </a:xfrm>
            </p:spPr>
            <p:txBody>
              <a:bodyPr/>
              <a:lstStyle/>
              <a:p>
                <a:r>
                  <a:rPr lang="en-US"/>
                  <a:t>Terminology</a:t>
                </a:r>
              </a:p>
              <a:p>
                <a:pPr lvl="1"/>
                <a:r>
                  <a:rPr lang="en-US"/>
                  <a:t>Full conjunctive query (CQ)</a:t>
                </a:r>
              </a:p>
              <a:p>
                <a:pPr lvl="2"/>
                <a:r>
                  <a:rPr lang="en-US"/>
                  <a:t>Natural join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relations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tuples each</a:t>
                </a:r>
              </a:p>
              <a:p>
                <a:pPr lvl="2"/>
                <a:r>
                  <a:rPr lang="en-US"/>
                  <a:t>E.g.: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lvl="2"/>
                <a:r>
                  <a:rPr lang="en-US"/>
                  <a:t>Any selections comparing attributes to constants,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Query size: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Output cardinality: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Assumptions</a:t>
                </a:r>
              </a:p>
              <a:p>
                <a:pPr lvl="1"/>
                <a:r>
                  <a:rPr lang="en-US"/>
                  <a:t>No pre-computed data structures such as indexes, sorted representation, materialized views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065D35-9270-4176-A7FA-C607FD59A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016484"/>
              </a:xfrm>
              <a:blipFill>
                <a:blip r:embed="rId2"/>
                <a:stretch>
                  <a:fillRect l="-1741" t="-2276" b="-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252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0BDB-BB23-4E39-9DAA-76E8B2B1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5310749" cy="395878"/>
          </a:xfrm>
        </p:spPr>
        <p:txBody>
          <a:bodyPr/>
          <a:lstStyle/>
          <a:p>
            <a:r>
              <a:rPr lang="en-US"/>
              <a:t>Main Idea of Tree Decompositions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479F5-7CCD-49C4-B556-5F859D9A55D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020938"/>
              </a:xfrm>
            </p:spPr>
            <p:txBody>
              <a:bodyPr/>
              <a:lstStyle/>
              <a:p>
                <a:r>
                  <a:rPr lang="en-US"/>
                  <a:t>Convert </a:t>
                </a:r>
                <a:r>
                  <a:rPr lang="en-US">
                    <a:solidFill>
                      <a:schemeClr val="accent2"/>
                    </a:solidFill>
                  </a:rPr>
                  <a:t>cyclic CQ</a:t>
                </a:r>
                <a:r>
                  <a:rPr lang="en-US"/>
                  <a:t> to a </a:t>
                </a:r>
                <a:r>
                  <a:rPr lang="en-US">
                    <a:solidFill>
                      <a:schemeClr val="accent6"/>
                    </a:solidFill>
                  </a:rPr>
                  <a:t>rooted tree-shaped CQ</a:t>
                </a:r>
              </a:p>
              <a:p>
                <a:r>
                  <a:rPr lang="en-US"/>
                  <a:t>Materialize all tree nodes (“</a:t>
                </a:r>
                <a:r>
                  <a:rPr lang="en-US">
                    <a:solidFill>
                      <a:schemeClr val="accent1"/>
                    </a:solidFill>
                  </a:rPr>
                  <a:t>bags</a:t>
                </a:r>
                <a:r>
                  <a:rPr lang="en-US"/>
                  <a:t>”) using a WCO join algorithm</a:t>
                </a:r>
              </a:p>
              <a:p>
                <a:r>
                  <a:rPr lang="en-US"/>
                  <a:t>Apply </a:t>
                </a:r>
                <a:r>
                  <a:rPr lang="en-US" err="1">
                    <a:solidFill>
                      <a:schemeClr val="accent1"/>
                    </a:solidFill>
                  </a:rPr>
                  <a:t>Yannakakis</a:t>
                </a:r>
                <a:r>
                  <a:rPr lang="en-US"/>
                  <a:t> algorithm on the tree</a:t>
                </a:r>
              </a:p>
              <a:p>
                <a:pPr lvl="1"/>
                <a:r>
                  <a:rPr lang="en-US"/>
                  <a:t>Acyclic CQ whose input relations are the bags</a:t>
                </a:r>
              </a:p>
              <a:p>
                <a:pPr lvl="1"/>
                <a:r>
                  <a:rPr lang="en-US"/>
                  <a:t>Achieves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the size of the largest bag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479F5-7CCD-49C4-B556-5F859D9A5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020938"/>
              </a:xfrm>
              <a:blipFill>
                <a:blip r:embed="rId2"/>
                <a:stretch>
                  <a:fillRect l="-1741" t="-4518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CCF3644-FFEE-4321-AF60-E135DEA0925B}"/>
              </a:ext>
            </a:extLst>
          </p:cNvPr>
          <p:cNvSpPr/>
          <p:nvPr/>
        </p:nvSpPr>
        <p:spPr>
          <a:xfrm>
            <a:off x="363729" y="3458549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4ECDBF-D88F-48FB-A643-31F9AB4282B2}"/>
              </a:ext>
            </a:extLst>
          </p:cNvPr>
          <p:cNvSpPr/>
          <p:nvPr/>
        </p:nvSpPr>
        <p:spPr>
          <a:xfrm rot="3343942" flipV="1">
            <a:off x="657987" y="2908480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4100B-4838-4B6B-9642-4EABD29AD81D}"/>
              </a:ext>
            </a:extLst>
          </p:cNvPr>
          <p:cNvSpPr/>
          <p:nvPr/>
        </p:nvSpPr>
        <p:spPr>
          <a:xfrm rot="18256058">
            <a:off x="657985" y="4008618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D2C8D0-54FE-42E3-8771-EB9A05B12A56}"/>
              </a:ext>
            </a:extLst>
          </p:cNvPr>
          <p:cNvSpPr/>
          <p:nvPr/>
        </p:nvSpPr>
        <p:spPr>
          <a:xfrm rot="18256058">
            <a:off x="1299027" y="2908480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32AE68-D133-4D62-9FBD-B1656F37F685}"/>
              </a:ext>
            </a:extLst>
          </p:cNvPr>
          <p:cNvSpPr/>
          <p:nvPr/>
        </p:nvSpPr>
        <p:spPr>
          <a:xfrm rot="3343942" flipV="1">
            <a:off x="1299025" y="4008618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694645-DC55-4754-A8CC-476A8195DF0E}"/>
              </a:ext>
            </a:extLst>
          </p:cNvPr>
          <p:cNvSpPr/>
          <p:nvPr/>
        </p:nvSpPr>
        <p:spPr>
          <a:xfrm>
            <a:off x="1593283" y="3458549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4EDD0-9793-4F55-9FD6-B84F610F4D86}"/>
              </a:ext>
            </a:extLst>
          </p:cNvPr>
          <p:cNvSpPr txBox="1"/>
          <p:nvPr/>
        </p:nvSpPr>
        <p:spPr>
          <a:xfrm>
            <a:off x="1017092" y="30691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1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CB705-D61B-4DDC-A7BB-67F0C4C62981}"/>
              </a:ext>
            </a:extLst>
          </p:cNvPr>
          <p:cNvSpPr txBox="1"/>
          <p:nvPr/>
        </p:nvSpPr>
        <p:spPr>
          <a:xfrm>
            <a:off x="1012361" y="458708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4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89727-2747-484A-BA68-AAECD84094AE}"/>
              </a:ext>
            </a:extLst>
          </p:cNvPr>
          <p:cNvSpPr txBox="1"/>
          <p:nvPr/>
        </p:nvSpPr>
        <p:spPr>
          <a:xfrm>
            <a:off x="1625563" y="41867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3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1FD60-2385-404E-8E04-AFC7C21421BE}"/>
              </a:ext>
            </a:extLst>
          </p:cNvPr>
          <p:cNvSpPr txBox="1"/>
          <p:nvPr/>
        </p:nvSpPr>
        <p:spPr>
          <a:xfrm>
            <a:off x="1625563" y="345854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2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2893A-88C5-47D8-B410-3DED0E38D586}"/>
              </a:ext>
            </a:extLst>
          </p:cNvPr>
          <p:cNvSpPr txBox="1"/>
          <p:nvPr/>
        </p:nvSpPr>
        <p:spPr>
          <a:xfrm>
            <a:off x="424423" y="345854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6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0A34D-7128-4411-B5AB-53673AD806FE}"/>
              </a:ext>
            </a:extLst>
          </p:cNvPr>
          <p:cNvSpPr txBox="1"/>
          <p:nvPr/>
        </p:nvSpPr>
        <p:spPr>
          <a:xfrm>
            <a:off x="424423" y="418679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5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33BC1-77D9-4E38-99C8-87A53061ECC5}"/>
              </a:ext>
            </a:extLst>
          </p:cNvPr>
          <p:cNvSpPr txBox="1"/>
          <p:nvPr/>
        </p:nvSpPr>
        <p:spPr>
          <a:xfrm>
            <a:off x="493945" y="297762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6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996EF-D2E5-4C75-8EAA-A3ADE7BF7DFE}"/>
              </a:ext>
            </a:extLst>
          </p:cNvPr>
          <p:cNvSpPr txBox="1"/>
          <p:nvPr/>
        </p:nvSpPr>
        <p:spPr>
          <a:xfrm>
            <a:off x="1593283" y="301249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1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FB98A-EB45-427D-9792-89F8C5614711}"/>
              </a:ext>
            </a:extLst>
          </p:cNvPr>
          <p:cNvSpPr txBox="1"/>
          <p:nvPr/>
        </p:nvSpPr>
        <p:spPr>
          <a:xfrm>
            <a:off x="1975339" y="381764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2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0A793-974B-4B2F-92B1-EFCA8DF42964}"/>
              </a:ext>
            </a:extLst>
          </p:cNvPr>
          <p:cNvSpPr txBox="1"/>
          <p:nvPr/>
        </p:nvSpPr>
        <p:spPr>
          <a:xfrm>
            <a:off x="1585226" y="469163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3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CE713-7FFC-4079-B8A4-01816A2D67D3}"/>
              </a:ext>
            </a:extLst>
          </p:cNvPr>
          <p:cNvSpPr txBox="1"/>
          <p:nvPr/>
        </p:nvSpPr>
        <p:spPr>
          <a:xfrm>
            <a:off x="502402" y="467712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4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0EF1BC-CB35-41A1-BA8E-CC07B7C61ABC}"/>
              </a:ext>
            </a:extLst>
          </p:cNvPr>
          <p:cNvSpPr txBox="1"/>
          <p:nvPr/>
        </p:nvSpPr>
        <p:spPr>
          <a:xfrm>
            <a:off x="52427" y="3819788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5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4ABF07-9B10-44F0-9FDA-9124CCB05999}"/>
                  </a:ext>
                </a:extLst>
              </p:cNvPr>
              <p:cNvSpPr/>
              <p:nvPr/>
            </p:nvSpPr>
            <p:spPr>
              <a:xfrm>
                <a:off x="3482035" y="3340508"/>
                <a:ext cx="3986784" cy="348357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C4ABF07-9B10-44F0-9FDA-9124CCB05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340508"/>
                <a:ext cx="3986784" cy="348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D9B46F-9BB8-421F-9A8A-394793644685}"/>
                  </a:ext>
                </a:extLst>
              </p:cNvPr>
              <p:cNvSpPr/>
              <p:nvPr/>
            </p:nvSpPr>
            <p:spPr>
              <a:xfrm>
                <a:off x="3482034" y="4232887"/>
                <a:ext cx="3986784" cy="348357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D9B46F-9BB8-421F-9A8A-394793644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4" y="4232887"/>
                <a:ext cx="3986784" cy="348357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788478-DC48-4F78-A361-6555093131D7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 bwMode="auto">
          <a:xfrm flipH="1">
            <a:off x="5475426" y="3688865"/>
            <a:ext cx="1" cy="54402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D42E94AC-EE48-415B-9FF2-B2C0A7316CD0}"/>
              </a:ext>
            </a:extLst>
          </p:cNvPr>
          <p:cNvSpPr/>
          <p:nvPr/>
        </p:nvSpPr>
        <p:spPr>
          <a:xfrm>
            <a:off x="2297875" y="3744608"/>
            <a:ext cx="1184151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decomposition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CF30F43A-DF5D-41EE-8536-0B8E35EB9370}"/>
              </a:ext>
            </a:extLst>
          </p:cNvPr>
          <p:cNvSpPr/>
          <p:nvPr/>
        </p:nvSpPr>
        <p:spPr>
          <a:xfrm>
            <a:off x="7518436" y="3744608"/>
            <a:ext cx="640819" cy="484632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7842CEB-4285-4C3B-81A7-2B0BE9CD6E8F}"/>
                  </a:ext>
                </a:extLst>
              </p:cNvPr>
              <p:cNvSpPr/>
              <p:nvPr/>
            </p:nvSpPr>
            <p:spPr>
              <a:xfrm>
                <a:off x="8357850" y="3340508"/>
                <a:ext cx="267130" cy="34835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180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7842CEB-4285-4C3B-81A7-2B0BE9CD6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50" y="3340508"/>
                <a:ext cx="267130" cy="348357"/>
              </a:xfrm>
              <a:prstGeom prst="rect">
                <a:avLst/>
              </a:prstGeom>
              <a:blipFill>
                <a:blip r:embed="rId5"/>
                <a:stretch>
                  <a:fillRect l="-217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30D2684-9CF3-4D00-AE29-D766C6350D92}"/>
                  </a:ext>
                </a:extLst>
              </p:cNvPr>
              <p:cNvSpPr/>
              <p:nvPr/>
            </p:nvSpPr>
            <p:spPr>
              <a:xfrm>
                <a:off x="8357849" y="4232887"/>
                <a:ext cx="267130" cy="34835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30D2684-9CF3-4D00-AE29-D766C6350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49" y="4232887"/>
                <a:ext cx="267130" cy="348357"/>
              </a:xfrm>
              <a:prstGeom prst="rect">
                <a:avLst/>
              </a:prstGeom>
              <a:blipFill>
                <a:blip r:embed="rId6"/>
                <a:stretch>
                  <a:fillRect l="-217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58A002-D3AE-4D19-9F1F-E119BB38D06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 bwMode="auto">
          <a:xfrm flipH="1">
            <a:off x="8491414" y="3688865"/>
            <a:ext cx="1" cy="54402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C05E041-54B5-4BC0-83C5-2F65CF4F757C}"/>
              </a:ext>
            </a:extLst>
          </p:cNvPr>
          <p:cNvSpPr txBox="1"/>
          <p:nvPr/>
        </p:nvSpPr>
        <p:spPr>
          <a:xfrm>
            <a:off x="7879708" y="297762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chemeClr val="accent1"/>
                </a:solidFill>
                <a:latin typeface="+mn-lt"/>
              </a:rPr>
              <a:t>Yannakakis</a:t>
            </a:r>
            <a:endParaRPr lang="en-US" sz="180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045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149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2A3AAA-D3D0-460D-98CC-AD7D8AC42C8F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/>
                </a:solidFill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solidFill>
                <a:schemeClr val="accent6"/>
              </a:solidFill>
              <a:latin typeface="+mn-lt"/>
            </a:endParaRPr>
          </a:p>
          <a:p>
            <a:r>
              <a:rPr lang="en-US" sz="2000">
                <a:solidFill>
                  <a:schemeClr val="accent6"/>
                </a:solidFill>
                <a:latin typeface="+mn-lt"/>
              </a:rPr>
              <a:t>For each attribute, the bags containing it are connected</a:t>
            </a:r>
          </a:p>
        </p:txBody>
      </p:sp>
    </p:spTree>
    <p:extLst>
      <p:ext uri="{BB962C8B-B14F-4D97-AF65-F5344CB8AC3E}">
        <p14:creationId xmlns:p14="http://schemas.microsoft.com/office/powerpoint/2010/main" val="3414164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2A3AAA-D3D0-460D-98CC-AD7D8AC42C8F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latin typeface="+mn-lt"/>
            </a:endParaRPr>
          </a:p>
          <a:p>
            <a:r>
              <a:rPr lang="en-US" sz="2000">
                <a:latin typeface="+mn-lt"/>
              </a:rPr>
              <a:t>For each attribute, the bags containing it are connected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7468B9-F1F2-43D9-BA0B-560E80E12265}"/>
              </a:ext>
            </a:extLst>
          </p:cNvPr>
          <p:cNvSpPr/>
          <p:nvPr/>
        </p:nvSpPr>
        <p:spPr>
          <a:xfrm>
            <a:off x="873737" y="2198815"/>
            <a:ext cx="422744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the simplest tree with these properties?</a:t>
            </a:r>
          </a:p>
        </p:txBody>
      </p:sp>
    </p:spTree>
    <p:extLst>
      <p:ext uri="{BB962C8B-B14F-4D97-AF65-F5344CB8AC3E}">
        <p14:creationId xmlns:p14="http://schemas.microsoft.com/office/powerpoint/2010/main" val="2065629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BF99-4733-4216-BD7C-EEFD96463581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/>
                </a:solidFill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solidFill>
                <a:schemeClr val="accent6"/>
              </a:solidFill>
              <a:latin typeface="+mn-lt"/>
            </a:endParaRPr>
          </a:p>
          <a:p>
            <a:r>
              <a:rPr lang="en-US" sz="2000">
                <a:solidFill>
                  <a:schemeClr val="accent6"/>
                </a:solidFill>
                <a:latin typeface="+mn-lt"/>
              </a:rPr>
              <a:t>For each attribute, the bags containing it are connected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A2BAE5-F690-4EE5-9B01-50150724F715}"/>
                  </a:ext>
                </a:extLst>
              </p:cNvPr>
              <p:cNvSpPr/>
              <p:nvPr/>
            </p:nvSpPr>
            <p:spPr>
              <a:xfrm>
                <a:off x="625174" y="1660504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A2BAE5-F690-4EE5-9B01-50150724F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4" y="1660504"/>
                <a:ext cx="3615397" cy="70077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/>
              <p:nvPr/>
            </p:nvSpPr>
            <p:spPr>
              <a:xfrm>
                <a:off x="198903" y="1660504"/>
                <a:ext cx="42627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03" y="1660504"/>
                <a:ext cx="42627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12CDF-7429-4CDB-A6E2-05B942AB30E8}"/>
                  </a:ext>
                </a:extLst>
              </p:cNvPr>
              <p:cNvSpPr txBox="1"/>
              <p:nvPr/>
            </p:nvSpPr>
            <p:spPr>
              <a:xfrm>
                <a:off x="466706" y="4410224"/>
                <a:ext cx="4975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+mn-lt"/>
                  </a:rPr>
                  <a:t>Bag materialization costs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latin typeface="+mn-lt"/>
                  </a:rPr>
                  <a:t> (AGM bound)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12CDF-7429-4CDB-A6E2-05B942AB3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6" y="4410224"/>
                <a:ext cx="4975016" cy="400110"/>
              </a:xfrm>
              <a:prstGeom prst="rect">
                <a:avLst/>
              </a:prstGeom>
              <a:blipFill>
                <a:blip r:embed="rId5"/>
                <a:stretch>
                  <a:fillRect l="-1348" t="-7576" r="-36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453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BF99-4733-4216-BD7C-EEFD96463581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latin typeface="+mn-lt"/>
            </a:endParaRPr>
          </a:p>
          <a:p>
            <a:r>
              <a:rPr lang="en-US" sz="2000">
                <a:latin typeface="+mn-lt"/>
              </a:rPr>
              <a:t>For each attribute, the bags containing it are connected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A8E15-D677-4A45-B547-C000662C1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A2BAE5-F690-4EE5-9B01-50150724F715}"/>
                  </a:ext>
                </a:extLst>
              </p:cNvPr>
              <p:cNvSpPr/>
              <p:nvPr/>
            </p:nvSpPr>
            <p:spPr>
              <a:xfrm>
                <a:off x="625174" y="1660504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A2BAE5-F690-4EE5-9B01-50150724F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74" y="1660504"/>
                <a:ext cx="3615397" cy="70077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/>
              <p:nvPr/>
            </p:nvSpPr>
            <p:spPr>
              <a:xfrm>
                <a:off x="198903" y="1660504"/>
                <a:ext cx="42627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03" y="1660504"/>
                <a:ext cx="42627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12CDF-7429-4CDB-A6E2-05B942AB30E8}"/>
                  </a:ext>
                </a:extLst>
              </p:cNvPr>
              <p:cNvSpPr txBox="1"/>
              <p:nvPr/>
            </p:nvSpPr>
            <p:spPr>
              <a:xfrm>
                <a:off x="466706" y="4410224"/>
                <a:ext cx="4975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+mn-lt"/>
                  </a:rPr>
                  <a:t>Bag materialization costs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latin typeface="+mn-lt"/>
                  </a:rPr>
                  <a:t> (AGM bound)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12CDF-7429-4CDB-A6E2-05B942AB3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6" y="4410224"/>
                <a:ext cx="4975016" cy="400110"/>
              </a:xfrm>
              <a:prstGeom prst="rect">
                <a:avLst/>
              </a:prstGeom>
              <a:blipFill>
                <a:blip r:embed="rId5"/>
                <a:stretch>
                  <a:fillRect l="-1348" t="-7576" r="-36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1FD17FB-8474-417C-8615-72309F317926}"/>
              </a:ext>
            </a:extLst>
          </p:cNvPr>
          <p:cNvSpPr/>
          <p:nvPr/>
        </p:nvSpPr>
        <p:spPr>
          <a:xfrm>
            <a:off x="873737" y="3238722"/>
            <a:ext cx="42274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1421446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BF99-4733-4216-BD7C-EEFD96463581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/>
                </a:solidFill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solidFill>
                <a:schemeClr val="accent6"/>
              </a:solidFill>
              <a:latin typeface="+mn-lt"/>
            </a:endParaRPr>
          </a:p>
          <a:p>
            <a:r>
              <a:rPr lang="en-US" sz="2000">
                <a:solidFill>
                  <a:schemeClr val="accent6"/>
                </a:solidFill>
                <a:latin typeface="+mn-lt"/>
              </a:rPr>
              <a:t>For each attribute, the bags containing it are connected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A2BAE5-F690-4EE5-9B01-50150724F715}"/>
                  </a:ext>
                </a:extLst>
              </p:cNvPr>
              <p:cNvSpPr/>
              <p:nvPr/>
            </p:nvSpPr>
            <p:spPr>
              <a:xfrm>
                <a:off x="625167" y="1662820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A2BAE5-F690-4EE5-9B01-50150724F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7" y="1662820"/>
                <a:ext cx="3615397" cy="700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/>
              <p:nvPr/>
            </p:nvSpPr>
            <p:spPr>
              <a:xfrm>
                <a:off x="197016" y="1662820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16" y="1662820"/>
                <a:ext cx="4351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7083E3-442C-4B91-AD84-1BBDE8226427}"/>
                  </a:ext>
                </a:extLst>
              </p:cNvPr>
              <p:cNvSpPr/>
              <p:nvPr/>
            </p:nvSpPr>
            <p:spPr>
              <a:xfrm>
                <a:off x="625166" y="2907611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7083E3-442C-4B91-AD84-1BBDE8226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6" y="2907611"/>
                <a:ext cx="3615397" cy="700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5B56CE-4D3F-4D7F-99D4-AD61C46F29A2}"/>
              </a:ext>
            </a:extLst>
          </p:cNvPr>
          <p:cNvCxnSpPr>
            <a:stCxn id="5" idx="2"/>
            <a:endCxn id="9" idx="0"/>
          </p:cNvCxnSpPr>
          <p:nvPr/>
        </p:nvCxnSpPr>
        <p:spPr bwMode="auto">
          <a:xfrm flipH="1">
            <a:off x="2432865" y="2363590"/>
            <a:ext cx="1" cy="54402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81EA77-BB77-45DB-BB07-817DA1DEEBC9}"/>
                  </a:ext>
                </a:extLst>
              </p:cNvPr>
              <p:cNvSpPr txBox="1"/>
              <p:nvPr/>
            </p:nvSpPr>
            <p:spPr>
              <a:xfrm>
                <a:off x="466706" y="4410224"/>
                <a:ext cx="4975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+mn-lt"/>
                  </a:rPr>
                  <a:t>Bag materialization costs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latin typeface="+mn-lt"/>
                  </a:rPr>
                  <a:t> (AGM bound)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81EA77-BB77-45DB-BB07-817DA1DEE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6" y="4410224"/>
                <a:ext cx="4975016" cy="400110"/>
              </a:xfrm>
              <a:prstGeom prst="rect">
                <a:avLst/>
              </a:prstGeom>
              <a:blipFill>
                <a:blip r:embed="rId5"/>
                <a:stretch>
                  <a:fillRect l="-1348" t="-7576" r="-36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94BD25-007D-49C1-95A5-BF47E72E5AED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94BD25-007D-49C1-95A5-BF47E72E5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6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416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BF99-4733-4216-BD7C-EEFD96463581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latin typeface="+mn-lt"/>
            </a:endParaRPr>
          </a:p>
          <a:p>
            <a:r>
              <a:rPr lang="en-US" sz="2000">
                <a:latin typeface="+mn-lt"/>
              </a:rPr>
              <a:t>For each attribute, the bags containing it are connected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A2BAE5-F690-4EE5-9B01-50150724F715}"/>
                  </a:ext>
                </a:extLst>
              </p:cNvPr>
              <p:cNvSpPr/>
              <p:nvPr/>
            </p:nvSpPr>
            <p:spPr>
              <a:xfrm>
                <a:off x="625167" y="1662820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A2BAE5-F690-4EE5-9B01-50150724F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7" y="1662820"/>
                <a:ext cx="3615397" cy="700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/>
              <p:nvPr/>
            </p:nvSpPr>
            <p:spPr>
              <a:xfrm>
                <a:off x="197016" y="1662820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16" y="1662820"/>
                <a:ext cx="4351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7083E3-442C-4B91-AD84-1BBDE8226427}"/>
                  </a:ext>
                </a:extLst>
              </p:cNvPr>
              <p:cNvSpPr/>
              <p:nvPr/>
            </p:nvSpPr>
            <p:spPr>
              <a:xfrm>
                <a:off x="625166" y="2907611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7083E3-442C-4B91-AD84-1BBDE8226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6" y="2907611"/>
                <a:ext cx="3615397" cy="700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5B56CE-4D3F-4D7F-99D4-AD61C46F29A2}"/>
              </a:ext>
            </a:extLst>
          </p:cNvPr>
          <p:cNvCxnSpPr>
            <a:stCxn id="5" idx="2"/>
            <a:endCxn id="9" idx="0"/>
          </p:cNvCxnSpPr>
          <p:nvPr/>
        </p:nvCxnSpPr>
        <p:spPr bwMode="auto">
          <a:xfrm flipH="1">
            <a:off x="2432865" y="2363590"/>
            <a:ext cx="1" cy="54402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81EA77-BB77-45DB-BB07-817DA1DEEBC9}"/>
                  </a:ext>
                </a:extLst>
              </p:cNvPr>
              <p:cNvSpPr txBox="1"/>
              <p:nvPr/>
            </p:nvSpPr>
            <p:spPr>
              <a:xfrm>
                <a:off x="466706" y="4410224"/>
                <a:ext cx="4975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Bag materialization costs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+mn-lt"/>
                  </a:rPr>
                  <a:t> (AGM bound)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81EA77-BB77-45DB-BB07-817DA1DEE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6" y="4410224"/>
                <a:ext cx="4975016" cy="400110"/>
              </a:xfrm>
              <a:prstGeom prst="rect">
                <a:avLst/>
              </a:prstGeom>
              <a:blipFill>
                <a:blip r:embed="rId5"/>
                <a:stretch>
                  <a:fillRect l="-1348" t="-7576" r="-36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94BD25-007D-49C1-95A5-BF47E72E5AED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94BD25-007D-49C1-95A5-BF47E72E5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6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E767237-E2A7-4F99-88E1-9E98B29F2665}"/>
              </a:ext>
            </a:extLst>
          </p:cNvPr>
          <p:cNvSpPr/>
          <p:nvPr/>
        </p:nvSpPr>
        <p:spPr>
          <a:xfrm>
            <a:off x="873737" y="3238722"/>
            <a:ext cx="422744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we “slim down” the bags even more?</a:t>
            </a:r>
          </a:p>
        </p:txBody>
      </p:sp>
    </p:spTree>
    <p:extLst>
      <p:ext uri="{BB962C8B-B14F-4D97-AF65-F5344CB8AC3E}">
        <p14:creationId xmlns:p14="http://schemas.microsoft.com/office/powerpoint/2010/main" val="642194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BF99-4733-4216-BD7C-EEFD96463581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latin typeface="+mn-lt"/>
            </a:endParaRPr>
          </a:p>
          <a:p>
            <a:r>
              <a:rPr lang="en-US" sz="2000">
                <a:solidFill>
                  <a:schemeClr val="tx1"/>
                </a:solidFill>
                <a:latin typeface="+mn-lt"/>
              </a:rPr>
              <a:t>For each attribute, the bags containing it are connected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/>
              <p:nvPr/>
            </p:nvSpPr>
            <p:spPr>
              <a:xfrm>
                <a:off x="189982" y="432124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2" y="432124"/>
                <a:ext cx="43518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DEA2C8-1EDF-4262-9B9B-6428F16C9D88}"/>
                  </a:ext>
                </a:extLst>
              </p:cNvPr>
              <p:cNvSpPr/>
              <p:nvPr/>
            </p:nvSpPr>
            <p:spPr>
              <a:xfrm>
                <a:off x="625166" y="455886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DEA2C8-1EDF-4262-9B9B-6428F16C9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6" y="455886"/>
                <a:ext cx="21250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80F50-32B0-46B9-B7E1-CFACC416D9A4}"/>
                  </a:ext>
                </a:extLst>
              </p:cNvPr>
              <p:cNvSpPr/>
              <p:nvPr/>
            </p:nvSpPr>
            <p:spPr>
              <a:xfrm>
                <a:off x="625164" y="1138873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80F50-32B0-46B9-B7E1-CFACC416D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1138873"/>
                <a:ext cx="21250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E8AB0D-1A4F-4562-952A-52479B4906B9}"/>
                  </a:ext>
                </a:extLst>
              </p:cNvPr>
              <p:cNvSpPr/>
              <p:nvPr/>
            </p:nvSpPr>
            <p:spPr>
              <a:xfrm>
                <a:off x="625164" y="1821691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E8AB0D-1A4F-4562-952A-52479B490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1821691"/>
                <a:ext cx="21250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4B2F64-CA9D-4B5F-AF86-9A9A786899D0}"/>
                  </a:ext>
                </a:extLst>
              </p:cNvPr>
              <p:cNvSpPr/>
              <p:nvPr/>
            </p:nvSpPr>
            <p:spPr>
              <a:xfrm>
                <a:off x="625164" y="2504510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4B2F64-CA9D-4B5F-AF86-9A9A78689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2504510"/>
                <a:ext cx="21250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5789E8-E5CF-4106-ADE1-8C49918CDE5E}"/>
                  </a:ext>
                </a:extLst>
              </p:cNvPr>
              <p:cNvSpPr/>
              <p:nvPr/>
            </p:nvSpPr>
            <p:spPr>
              <a:xfrm>
                <a:off x="625164" y="3182814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5789E8-E5CF-4106-ADE1-8C49918CD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3182814"/>
                <a:ext cx="21250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071FA-09FA-4CDF-A1EF-8B8B1269BA46}"/>
                  </a:ext>
                </a:extLst>
              </p:cNvPr>
              <p:cNvSpPr/>
              <p:nvPr/>
            </p:nvSpPr>
            <p:spPr>
              <a:xfrm>
                <a:off x="625163" y="3861118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071FA-09FA-4CDF-A1EF-8B8B1269B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3" y="3861118"/>
                <a:ext cx="2125068" cy="461665"/>
              </a:xfrm>
              <a:prstGeom prst="rect">
                <a:avLst/>
              </a:prstGeom>
              <a:blipFill>
                <a:blip r:embed="rId8"/>
                <a:stretch>
                  <a:fillRect b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7E0D7D-96A2-4509-8DFC-CFD8682B7770}"/>
                  </a:ext>
                </a:extLst>
              </p:cNvPr>
              <p:cNvSpPr txBox="1"/>
              <p:nvPr/>
            </p:nvSpPr>
            <p:spPr>
              <a:xfrm>
                <a:off x="466706" y="4410224"/>
                <a:ext cx="3095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latin typeface="+mn-lt"/>
                  </a:rPr>
                  <a:t> bag materialization…?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7E0D7D-96A2-4509-8DFC-CFD8682B7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6" y="4410224"/>
                <a:ext cx="3095271" cy="400110"/>
              </a:xfrm>
              <a:prstGeom prst="rect">
                <a:avLst/>
              </a:prstGeom>
              <a:blipFill>
                <a:blip r:embed="rId9"/>
                <a:stretch>
                  <a:fillRect t="-7576" r="-118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047DF-8923-4FD8-B974-A909263B89DE}"/>
              </a:ext>
            </a:extLst>
          </p:cNvPr>
          <p:cNvCxnSpPr>
            <a:stCxn id="12" idx="2"/>
            <a:endCxn id="13" idx="0"/>
          </p:cNvCxnSpPr>
          <p:nvPr/>
        </p:nvCxnSpPr>
        <p:spPr bwMode="auto">
          <a:xfrm flipH="1">
            <a:off x="1687699" y="917551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3300D1-7462-462F-B460-46A343F1B70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 bwMode="auto">
          <a:xfrm>
            <a:off x="1687699" y="2966175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5B2BEB-5825-40EC-A673-BD26DC21BA24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>
            <a:off x="1687699" y="2283356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7F983A-581C-46C6-9567-63EBED88C4C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687699" y="1600538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CD8EF3-34D6-4DD8-9CDA-502725D3894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 bwMode="auto">
          <a:xfrm flipH="1">
            <a:off x="1687697" y="3644479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04265B-EEDB-4855-BAB0-0E80A881E27B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04265B-EEDB-4855-BAB0-0E80A881E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10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541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BF99-4733-4216-BD7C-EEFD96463581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/>
                </a:solidFill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latin typeface="+mn-lt"/>
            </a:endParaRPr>
          </a:p>
          <a:p>
            <a:r>
              <a:rPr lang="en-US" sz="2000">
                <a:solidFill>
                  <a:srgbClr val="FF0000"/>
                </a:solidFill>
                <a:latin typeface="+mn-lt"/>
              </a:rPr>
              <a:t>For each attribute, the bags containing it are connected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/>
              <p:nvPr/>
            </p:nvSpPr>
            <p:spPr>
              <a:xfrm>
                <a:off x="189982" y="432124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2" y="432124"/>
                <a:ext cx="43518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DEA2C8-1EDF-4262-9B9B-6428F16C9D88}"/>
                  </a:ext>
                </a:extLst>
              </p:cNvPr>
              <p:cNvSpPr/>
              <p:nvPr/>
            </p:nvSpPr>
            <p:spPr>
              <a:xfrm>
                <a:off x="625166" y="455886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DEA2C8-1EDF-4262-9B9B-6428F16C9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6" y="455886"/>
                <a:ext cx="21250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80F50-32B0-46B9-B7E1-CFACC416D9A4}"/>
                  </a:ext>
                </a:extLst>
              </p:cNvPr>
              <p:cNvSpPr/>
              <p:nvPr/>
            </p:nvSpPr>
            <p:spPr>
              <a:xfrm>
                <a:off x="625164" y="1138873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80F50-32B0-46B9-B7E1-CFACC416D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1138873"/>
                <a:ext cx="21250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E8AB0D-1A4F-4562-952A-52479B4906B9}"/>
                  </a:ext>
                </a:extLst>
              </p:cNvPr>
              <p:cNvSpPr/>
              <p:nvPr/>
            </p:nvSpPr>
            <p:spPr>
              <a:xfrm>
                <a:off x="625164" y="1821691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E8AB0D-1A4F-4562-952A-52479B490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1821691"/>
                <a:ext cx="21250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4B2F64-CA9D-4B5F-AF86-9A9A786899D0}"/>
                  </a:ext>
                </a:extLst>
              </p:cNvPr>
              <p:cNvSpPr/>
              <p:nvPr/>
            </p:nvSpPr>
            <p:spPr>
              <a:xfrm>
                <a:off x="625164" y="2504510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4B2F64-CA9D-4B5F-AF86-9A9A78689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2504510"/>
                <a:ext cx="21250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5789E8-E5CF-4106-ADE1-8C49918CDE5E}"/>
                  </a:ext>
                </a:extLst>
              </p:cNvPr>
              <p:cNvSpPr/>
              <p:nvPr/>
            </p:nvSpPr>
            <p:spPr>
              <a:xfrm>
                <a:off x="625164" y="3182814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5789E8-E5CF-4106-ADE1-8C49918CD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3182814"/>
                <a:ext cx="21250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071FA-09FA-4CDF-A1EF-8B8B1269BA46}"/>
                  </a:ext>
                </a:extLst>
              </p:cNvPr>
              <p:cNvSpPr/>
              <p:nvPr/>
            </p:nvSpPr>
            <p:spPr>
              <a:xfrm>
                <a:off x="625163" y="3861118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071FA-09FA-4CDF-A1EF-8B8B1269B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3" y="3861118"/>
                <a:ext cx="2125068" cy="461665"/>
              </a:xfrm>
              <a:prstGeom prst="rect">
                <a:avLst/>
              </a:prstGeom>
              <a:blipFill>
                <a:blip r:embed="rId8"/>
                <a:stretch>
                  <a:fillRect b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047DF-8923-4FD8-B974-A909263B89DE}"/>
              </a:ext>
            </a:extLst>
          </p:cNvPr>
          <p:cNvCxnSpPr>
            <a:stCxn id="12" idx="2"/>
            <a:endCxn id="13" idx="0"/>
          </p:cNvCxnSpPr>
          <p:nvPr/>
        </p:nvCxnSpPr>
        <p:spPr bwMode="auto">
          <a:xfrm flipH="1">
            <a:off x="1687699" y="917551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3300D1-7462-462F-B460-46A343F1B70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 bwMode="auto">
          <a:xfrm>
            <a:off x="1687699" y="2966175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5B2BEB-5825-40EC-A673-BD26DC21BA24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>
            <a:off x="1687699" y="2283356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7F983A-581C-46C6-9567-63EBED88C4C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687699" y="1600538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CD8EF3-34D6-4DD8-9CDA-502725D3894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 bwMode="auto">
          <a:xfrm flipH="1">
            <a:off x="1687697" y="3644479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04265B-EEDB-4855-BAB0-0E80A881E27B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04265B-EEDB-4855-BAB0-0E80A881E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9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30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2FD9-25AA-4300-AB17-46B570FE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180358" cy="395878"/>
          </a:xfrm>
        </p:spPr>
        <p:txBody>
          <a:bodyPr/>
          <a:lstStyle/>
          <a:p>
            <a:r>
              <a:rPr lang="en-US"/>
              <a:t>Complexity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09868-E1D6-48F4-82B9-72706E8FEE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290948"/>
              </a:xfrm>
            </p:spPr>
            <p:txBody>
              <a:bodyPr/>
              <a:lstStyle/>
              <a:p>
                <a:r>
                  <a:rPr lang="en-US"/>
                  <a:t>Standard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/>
                  <a:t> notation for time and memory complexity in the RAM model of computation</a:t>
                </a:r>
              </a:p>
              <a:p>
                <a:r>
                  <a:rPr lang="en-US"/>
                  <a:t>Common practice: focus on </a:t>
                </a:r>
                <a:r>
                  <a:rPr lang="en-US">
                    <a:solidFill>
                      <a:schemeClr val="accent1"/>
                    </a:solidFill>
                  </a:rPr>
                  <a:t>data complexity</a:t>
                </a:r>
              </a:p>
              <a:p>
                <a:pPr lvl="1"/>
                <a:r>
                  <a:rPr lang="en-US"/>
                  <a:t>We care about scalability in data size</a:t>
                </a:r>
              </a:p>
              <a:p>
                <a:pPr lvl="2"/>
                <a:r>
                  <a:rPr lang="en-US"/>
                  <a:t>Treat query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as a constant</a:t>
                </a:r>
              </a:p>
              <a:p>
                <a:pPr lvl="1"/>
                <a:r>
                  <a:rPr lang="en-US"/>
                  <a:t>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simplifies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09868-E1D6-48F4-82B9-72706E8FE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290948"/>
              </a:xfrm>
              <a:blipFill>
                <a:blip r:embed="rId2"/>
                <a:stretch>
                  <a:fillRect l="-1741" t="-3989" r="-70" b="-6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015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0B3A-6C48-4C85-9015-FDF217A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533292" cy="395878"/>
          </a:xfrm>
        </p:spPr>
        <p:txBody>
          <a:bodyPr/>
          <a:lstStyle/>
          <a:p>
            <a:r>
              <a:rPr lang="en-US"/>
              <a:t>Tree Decomposition Intuition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BF99-4733-4216-BD7C-EEFD96463581}"/>
              </a:ext>
            </a:extLst>
          </p:cNvPr>
          <p:cNvSpPr txBox="1"/>
          <p:nvPr/>
        </p:nvSpPr>
        <p:spPr>
          <a:xfrm>
            <a:off x="5655502" y="1985375"/>
            <a:ext cx="348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n-lt"/>
              </a:rPr>
              <a:t>Every relation appearing in the query is covered by a bag (tree node)</a:t>
            </a:r>
          </a:p>
          <a:p>
            <a:endParaRPr lang="en-US" sz="2000">
              <a:latin typeface="+mn-lt"/>
            </a:endParaRPr>
          </a:p>
          <a:p>
            <a:r>
              <a:rPr lang="en-US" sz="2000">
                <a:solidFill>
                  <a:schemeClr val="accent6"/>
                </a:solidFill>
                <a:latin typeface="+mn-lt"/>
              </a:rPr>
              <a:t>For each attribute, the bags containing it are connected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/>
              <p:nvPr/>
            </p:nvSpPr>
            <p:spPr>
              <a:xfrm>
                <a:off x="189982" y="432124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40F87-AE82-4441-A486-4D6B854F1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2" y="432124"/>
                <a:ext cx="43518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DEA2C8-1EDF-4262-9B9B-6428F16C9D88}"/>
                  </a:ext>
                </a:extLst>
              </p:cNvPr>
              <p:cNvSpPr/>
              <p:nvPr/>
            </p:nvSpPr>
            <p:spPr>
              <a:xfrm>
                <a:off x="625166" y="455886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DEA2C8-1EDF-4262-9B9B-6428F16C9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6" y="455886"/>
                <a:ext cx="21250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80F50-32B0-46B9-B7E1-CFACC416D9A4}"/>
                  </a:ext>
                </a:extLst>
              </p:cNvPr>
              <p:cNvSpPr/>
              <p:nvPr/>
            </p:nvSpPr>
            <p:spPr>
              <a:xfrm>
                <a:off x="625164" y="1138873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80F50-32B0-46B9-B7E1-CFACC416D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1138873"/>
                <a:ext cx="2125069" cy="461665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E8AB0D-1A4F-4562-952A-52479B4906B9}"/>
                  </a:ext>
                </a:extLst>
              </p:cNvPr>
              <p:cNvSpPr/>
              <p:nvPr/>
            </p:nvSpPr>
            <p:spPr>
              <a:xfrm>
                <a:off x="625164" y="1821691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E8AB0D-1A4F-4562-952A-52479B490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1821691"/>
                <a:ext cx="2125069" cy="461665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4B2F64-CA9D-4B5F-AF86-9A9A786899D0}"/>
                  </a:ext>
                </a:extLst>
              </p:cNvPr>
              <p:cNvSpPr/>
              <p:nvPr/>
            </p:nvSpPr>
            <p:spPr>
              <a:xfrm>
                <a:off x="625164" y="2504510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4B2F64-CA9D-4B5F-AF86-9A9A78689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2504510"/>
                <a:ext cx="2125070" cy="461665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5789E8-E5CF-4106-ADE1-8C49918CDE5E}"/>
                  </a:ext>
                </a:extLst>
              </p:cNvPr>
              <p:cNvSpPr/>
              <p:nvPr/>
            </p:nvSpPr>
            <p:spPr>
              <a:xfrm>
                <a:off x="625164" y="3182814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5789E8-E5CF-4106-ADE1-8C49918CD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4" y="3182814"/>
                <a:ext cx="2125069" cy="461665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071FA-09FA-4CDF-A1EF-8B8B1269BA46}"/>
                  </a:ext>
                </a:extLst>
              </p:cNvPr>
              <p:cNvSpPr/>
              <p:nvPr/>
            </p:nvSpPr>
            <p:spPr>
              <a:xfrm>
                <a:off x="625163" y="3861118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071FA-09FA-4CDF-A1EF-8B8B1269B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3" y="3861118"/>
                <a:ext cx="2125068" cy="461665"/>
              </a:xfrm>
              <a:prstGeom prst="rect">
                <a:avLst/>
              </a:prstGeom>
              <a:blipFill>
                <a:blip r:embed="rId8"/>
                <a:stretch>
                  <a:fillRect b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7E0D7D-96A2-4509-8DFC-CFD8682B7770}"/>
                  </a:ext>
                </a:extLst>
              </p:cNvPr>
              <p:cNvSpPr txBox="1"/>
              <p:nvPr/>
            </p:nvSpPr>
            <p:spPr>
              <a:xfrm>
                <a:off x="466706" y="4410224"/>
                <a:ext cx="5348515" cy="448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000">
                    <a:latin typeface="+mn-lt"/>
                  </a:rPr>
                  <a:t> bag materialization: still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7E0D7D-96A2-4509-8DFC-CFD8682B7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6" y="4410224"/>
                <a:ext cx="5348515" cy="448649"/>
              </a:xfrm>
              <a:prstGeom prst="rect">
                <a:avLst/>
              </a:prstGeom>
              <a:blipFill>
                <a:blip r:embed="rId9"/>
                <a:stretch>
                  <a:fillRect t="-1351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047DF-8923-4FD8-B974-A909263B89DE}"/>
              </a:ext>
            </a:extLst>
          </p:cNvPr>
          <p:cNvCxnSpPr>
            <a:stCxn id="12" idx="2"/>
            <a:endCxn id="13" idx="0"/>
          </p:cNvCxnSpPr>
          <p:nvPr/>
        </p:nvCxnSpPr>
        <p:spPr bwMode="auto">
          <a:xfrm flipH="1">
            <a:off x="1687699" y="917551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3300D1-7462-462F-B460-46A343F1B70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 bwMode="auto">
          <a:xfrm>
            <a:off x="1687699" y="2966175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5B2BEB-5825-40EC-A673-BD26DC21BA24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>
            <a:off x="1687699" y="2283356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7F983A-581C-46C6-9567-63EBED88C4C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687699" y="1600538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CD8EF3-34D6-4DD8-9CDA-502725D3894E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 bwMode="auto">
          <a:xfrm flipH="1">
            <a:off x="1687697" y="3644479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223D95-9023-4B33-9A09-D12770084FE0}"/>
                  </a:ext>
                </a:extLst>
              </p:cNvPr>
              <p:cNvSpPr txBox="1"/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223D95-9023-4B33-9A09-D12770084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70" y="551145"/>
                <a:ext cx="4903429" cy="1008546"/>
              </a:xfrm>
              <a:prstGeom prst="rect">
                <a:avLst/>
              </a:prstGeom>
              <a:blipFill>
                <a:blip r:embed="rId10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377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EF6A-8275-4247-A52B-1F062936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6004849" cy="395878"/>
          </a:xfrm>
        </p:spPr>
        <p:txBody>
          <a:bodyPr/>
          <a:lstStyle/>
          <a:p>
            <a:r>
              <a:rPr lang="en-US"/>
              <a:t>Tree Decomposition: Formal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B10A53-C9E9-438A-829C-E8C05C2A537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126322"/>
              </a:xfrm>
              <a:ln>
                <a:noFill/>
              </a:ln>
            </p:spPr>
            <p:txBody>
              <a:bodyPr/>
              <a:lstStyle/>
              <a:p>
                <a:r>
                  <a:rPr lang="en-US"/>
                  <a:t>Given: </a:t>
                </a:r>
                <a:r>
                  <a:rPr lang="en-US">
                    <a:solidFill>
                      <a:schemeClr val="accent2"/>
                    </a:solidFill>
                  </a:rPr>
                  <a:t>hypergraph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/>
                  <a:t>: attributes</a:t>
                </a:r>
              </a:p>
              <a:p>
                <a:pPr lvl="2"/>
                <a:r>
                  <a:rPr lang="en-US"/>
                  <a:t>E.g.,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/>
                  <a:t>: relations</a:t>
                </a:r>
              </a:p>
              <a:p>
                <a:pPr lvl="2"/>
                <a:r>
                  <a:rPr lang="en-US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is hyperedge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A </a:t>
                </a:r>
                <a:r>
                  <a:rPr lang="en-US">
                    <a:solidFill>
                      <a:schemeClr val="accent1"/>
                    </a:solidFill>
                  </a:rPr>
                  <a:t>tree decomposition</a:t>
                </a:r>
                <a:r>
                  <a:rPr lang="en-US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/>
                  <a:t> 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d>
                  </m:oMath>
                </a14:m>
                <a:r>
                  <a:rPr lang="en-US"/>
                  <a:t>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/>
                  <a:t> is a tree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sup>
                    </m:sSup>
                  </m:oMath>
                </a14:m>
                <a:r>
                  <a:rPr lang="en-US"/>
                  <a:t> assigns a bag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to each tree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/>
                  <a:t> such that</a:t>
                </a:r>
              </a:p>
              <a:p>
                <a:pPr lvl="2"/>
                <a:r>
                  <a:rPr lang="en-US"/>
                  <a:t>Each hyperedge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/>
                  <a:t> is covered,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2"/>
                <a:r>
                  <a:rPr lang="en-US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/>
                  <a:t>, the bags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/>
                  <a:t> are connected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B10A53-C9E9-438A-829C-E8C05C2A5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126322"/>
              </a:xfrm>
              <a:blipFill>
                <a:blip r:embed="rId2"/>
                <a:stretch>
                  <a:fillRect l="-1741" t="-2216" b="-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A46D862-D318-4818-B902-88433C27352F}"/>
              </a:ext>
            </a:extLst>
          </p:cNvPr>
          <p:cNvSpPr/>
          <p:nvPr/>
        </p:nvSpPr>
        <p:spPr>
          <a:xfrm>
            <a:off x="4921787" y="1171809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4458A3-6783-4C29-92B9-A436DBDA6F3D}"/>
              </a:ext>
            </a:extLst>
          </p:cNvPr>
          <p:cNvSpPr/>
          <p:nvPr/>
        </p:nvSpPr>
        <p:spPr>
          <a:xfrm rot="3343942" flipV="1">
            <a:off x="5216045" y="621740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900B24-4041-41BE-B079-7BACA7C4E1F0}"/>
              </a:ext>
            </a:extLst>
          </p:cNvPr>
          <p:cNvSpPr/>
          <p:nvPr/>
        </p:nvSpPr>
        <p:spPr>
          <a:xfrm rot="18256058">
            <a:off x="5216043" y="1721878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169097-8CA0-49A0-A0B2-E3FF2BAAB383}"/>
              </a:ext>
            </a:extLst>
          </p:cNvPr>
          <p:cNvSpPr/>
          <p:nvPr/>
        </p:nvSpPr>
        <p:spPr>
          <a:xfrm rot="18256058">
            <a:off x="5857085" y="621740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358E7D-9534-4BBF-BCB0-2BD2ED1BB2FC}"/>
              </a:ext>
            </a:extLst>
          </p:cNvPr>
          <p:cNvSpPr/>
          <p:nvPr/>
        </p:nvSpPr>
        <p:spPr>
          <a:xfrm rot="3343942" flipV="1">
            <a:off x="5857083" y="1721878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5BBDA1-D475-4C67-96BE-DA937ADD65DC}"/>
              </a:ext>
            </a:extLst>
          </p:cNvPr>
          <p:cNvSpPr/>
          <p:nvPr/>
        </p:nvSpPr>
        <p:spPr>
          <a:xfrm>
            <a:off x="6151341" y="1171809"/>
            <a:ext cx="414337" cy="1100138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EC385-7447-4006-B4A9-24144D07D5C4}"/>
              </a:ext>
            </a:extLst>
          </p:cNvPr>
          <p:cNvSpPr txBox="1"/>
          <p:nvPr/>
        </p:nvSpPr>
        <p:spPr>
          <a:xfrm>
            <a:off x="5575150" y="78245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1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C6FC5-2924-42F7-9A33-4A854601F70B}"/>
              </a:ext>
            </a:extLst>
          </p:cNvPr>
          <p:cNvSpPr txBox="1"/>
          <p:nvPr/>
        </p:nvSpPr>
        <p:spPr>
          <a:xfrm>
            <a:off x="5570419" y="230034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4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9519C-6299-44BC-B73E-8D2FF23481F2}"/>
              </a:ext>
            </a:extLst>
          </p:cNvPr>
          <p:cNvSpPr txBox="1"/>
          <p:nvPr/>
        </p:nvSpPr>
        <p:spPr>
          <a:xfrm>
            <a:off x="6183621" y="190005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3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3A7CB-94DF-4F59-B04D-D1817D976E06}"/>
              </a:ext>
            </a:extLst>
          </p:cNvPr>
          <p:cNvSpPr txBox="1"/>
          <p:nvPr/>
        </p:nvSpPr>
        <p:spPr>
          <a:xfrm>
            <a:off x="6183621" y="117180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2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E0256-9EB2-4AC2-83BE-055AA2B13239}"/>
              </a:ext>
            </a:extLst>
          </p:cNvPr>
          <p:cNvSpPr txBox="1"/>
          <p:nvPr/>
        </p:nvSpPr>
        <p:spPr>
          <a:xfrm>
            <a:off x="4982481" y="117180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6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F50E55-00E8-423F-BD99-2CBEA0149F17}"/>
              </a:ext>
            </a:extLst>
          </p:cNvPr>
          <p:cNvSpPr txBox="1"/>
          <p:nvPr/>
        </p:nvSpPr>
        <p:spPr>
          <a:xfrm>
            <a:off x="4982481" y="190005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5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A6F675-3225-460D-9FB2-D80387C53CCD}"/>
              </a:ext>
            </a:extLst>
          </p:cNvPr>
          <p:cNvSpPr txBox="1"/>
          <p:nvPr/>
        </p:nvSpPr>
        <p:spPr>
          <a:xfrm>
            <a:off x="5052003" y="69088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6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A53C1D-E064-4AC5-9550-2C23616EA2A8}"/>
              </a:ext>
            </a:extLst>
          </p:cNvPr>
          <p:cNvSpPr txBox="1"/>
          <p:nvPr/>
        </p:nvSpPr>
        <p:spPr>
          <a:xfrm>
            <a:off x="6151341" y="72575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1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935C52-8013-454F-B8DB-F153EE51BA16}"/>
              </a:ext>
            </a:extLst>
          </p:cNvPr>
          <p:cNvSpPr txBox="1"/>
          <p:nvPr/>
        </p:nvSpPr>
        <p:spPr>
          <a:xfrm>
            <a:off x="6533397" y="153090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2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F50EA7-7842-42B8-97DB-A71252F8D624}"/>
              </a:ext>
            </a:extLst>
          </p:cNvPr>
          <p:cNvSpPr txBox="1"/>
          <p:nvPr/>
        </p:nvSpPr>
        <p:spPr>
          <a:xfrm>
            <a:off x="6143284" y="240489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3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DE5D07-73F4-4642-A939-DBBDE110D1EB}"/>
              </a:ext>
            </a:extLst>
          </p:cNvPr>
          <p:cNvSpPr txBox="1"/>
          <p:nvPr/>
        </p:nvSpPr>
        <p:spPr>
          <a:xfrm>
            <a:off x="5060460" y="239038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4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AE32F8-FECD-49B8-AA52-C4C0270CD96B}"/>
              </a:ext>
            </a:extLst>
          </p:cNvPr>
          <p:cNvSpPr txBox="1"/>
          <p:nvPr/>
        </p:nvSpPr>
        <p:spPr>
          <a:xfrm>
            <a:off x="4610485" y="1533048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1600" baseline="-25000">
                <a:solidFill>
                  <a:schemeClr val="accent2"/>
                </a:solidFill>
                <a:latin typeface="+mn-lt"/>
              </a:rPr>
              <a:t>5</a:t>
            </a:r>
            <a:endParaRPr lang="en-US" sz="1600">
              <a:solidFill>
                <a:schemeClr val="accent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B0DD10-E438-43E0-9334-F68E0CDCBC2D}"/>
                  </a:ext>
                </a:extLst>
              </p:cNvPr>
              <p:cNvSpPr txBox="1"/>
              <p:nvPr/>
            </p:nvSpPr>
            <p:spPr>
              <a:xfrm>
                <a:off x="7088249" y="497607"/>
                <a:ext cx="232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B0DD10-E438-43E0-9334-F68E0CDCB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249" y="497607"/>
                <a:ext cx="232820" cy="246221"/>
              </a:xfrm>
              <a:prstGeom prst="rect">
                <a:avLst/>
              </a:prstGeom>
              <a:blipFill>
                <a:blip r:embed="rId3"/>
                <a:stretch>
                  <a:fillRect l="-21053" r="-789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842D87-264B-477A-82E0-11742EDD53EB}"/>
                  </a:ext>
                </a:extLst>
              </p:cNvPr>
              <p:cNvSpPr/>
              <p:nvPr/>
            </p:nvSpPr>
            <p:spPr>
              <a:xfrm>
                <a:off x="7315200" y="506438"/>
                <a:ext cx="1822935" cy="28718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842D87-264B-477A-82E0-11742EDD5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06438"/>
                <a:ext cx="1822935" cy="287185"/>
              </a:xfrm>
              <a:prstGeom prst="rect">
                <a:avLst/>
              </a:prstGeom>
              <a:blipFill>
                <a:blip r:embed="rId4"/>
                <a:stretch>
                  <a:fillRect b="-81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0CB037-46AC-4858-B9F1-3DC71AA9D1E7}"/>
                  </a:ext>
                </a:extLst>
              </p:cNvPr>
              <p:cNvSpPr/>
              <p:nvPr/>
            </p:nvSpPr>
            <p:spPr>
              <a:xfrm>
                <a:off x="7315200" y="959928"/>
                <a:ext cx="1822935" cy="28718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i="1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60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0CB037-46AC-4858-B9F1-3DC71AA9D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59928"/>
                <a:ext cx="1822935" cy="287185"/>
              </a:xfrm>
              <a:prstGeom prst="rect">
                <a:avLst/>
              </a:prstGeom>
              <a:blipFill>
                <a:blip r:embed="rId5"/>
                <a:stretch>
                  <a:fillRect t="-12000" b="-30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72258D-C58F-484E-B827-20844891029E}"/>
                  </a:ext>
                </a:extLst>
              </p:cNvPr>
              <p:cNvSpPr/>
              <p:nvPr/>
            </p:nvSpPr>
            <p:spPr>
              <a:xfrm>
                <a:off x="7315200" y="1413670"/>
                <a:ext cx="1822935" cy="28693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i="1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60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72258D-C58F-484E-B827-20844891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413670"/>
                <a:ext cx="1822935" cy="286933"/>
              </a:xfrm>
              <a:prstGeom prst="rect">
                <a:avLst/>
              </a:prstGeom>
              <a:blipFill>
                <a:blip r:embed="rId6"/>
                <a:stretch>
                  <a:fillRect t="-14286" b="-306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21B79F-8504-4776-8011-259A93911C9F}"/>
                  </a:ext>
                </a:extLst>
              </p:cNvPr>
              <p:cNvSpPr/>
              <p:nvPr/>
            </p:nvSpPr>
            <p:spPr>
              <a:xfrm>
                <a:off x="7315200" y="1873334"/>
                <a:ext cx="1822936" cy="28693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i="1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60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21B79F-8504-4776-8011-259A93911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873334"/>
                <a:ext cx="1822936" cy="286933"/>
              </a:xfrm>
              <a:prstGeom prst="rect">
                <a:avLst/>
              </a:prstGeom>
              <a:blipFill>
                <a:blip r:embed="rId7"/>
                <a:stretch>
                  <a:fillRect t="-14286" b="-306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0F6553-29B6-4C17-BAE2-EFCA1D33A5A7}"/>
                  </a:ext>
                </a:extLst>
              </p:cNvPr>
              <p:cNvSpPr/>
              <p:nvPr/>
            </p:nvSpPr>
            <p:spPr>
              <a:xfrm>
                <a:off x="7315199" y="2326824"/>
                <a:ext cx="1822936" cy="28693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i="1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60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0F6553-29B6-4C17-BAE2-EFCA1D33A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9" y="2326824"/>
                <a:ext cx="1822936" cy="286933"/>
              </a:xfrm>
              <a:prstGeom prst="rect">
                <a:avLst/>
              </a:prstGeom>
              <a:blipFill>
                <a:blip r:embed="rId8"/>
                <a:stretch>
                  <a:fillRect t="-14286" b="-306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48DF85-41DA-4BB5-84A8-A74F8EDC41F4}"/>
                  </a:ext>
                </a:extLst>
              </p:cNvPr>
              <p:cNvSpPr/>
              <p:nvPr/>
            </p:nvSpPr>
            <p:spPr>
              <a:xfrm>
                <a:off x="7315197" y="2786488"/>
                <a:ext cx="1822936" cy="28355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6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i="1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48DF85-41DA-4BB5-84A8-A74F8EDC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7" y="2786488"/>
                <a:ext cx="1822936" cy="283554"/>
              </a:xfrm>
              <a:prstGeom prst="rect">
                <a:avLst/>
              </a:prstGeom>
              <a:blipFill>
                <a:blip r:embed="rId9"/>
                <a:stretch>
                  <a:fillRect b="-204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C18479-1E9C-4622-8A12-38432BAF08BD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 bwMode="auto">
          <a:xfrm>
            <a:off x="8226668" y="793623"/>
            <a:ext cx="0" cy="16630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F1E06D-4837-4056-A0C6-5E59F4E35DB0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 bwMode="auto">
          <a:xfrm flipH="1">
            <a:off x="8226667" y="2160267"/>
            <a:ext cx="1" cy="1665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C10B34-A4C4-43DA-A390-B8075A9DE315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 bwMode="auto">
          <a:xfrm>
            <a:off x="8226668" y="1700603"/>
            <a:ext cx="0" cy="17273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7B0D1B-5713-439F-B6F2-A4915547C9A6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 bwMode="auto">
          <a:xfrm>
            <a:off x="8226668" y="1247113"/>
            <a:ext cx="0" cy="1665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07DB45-10A9-4B6E-82F6-5B9725D00F00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 bwMode="auto">
          <a:xfrm flipH="1">
            <a:off x="8226665" y="2613757"/>
            <a:ext cx="2" cy="17273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1DCC7A3-0E5A-4C13-AE6F-F04C4C73D3AB}"/>
              </a:ext>
            </a:extLst>
          </p:cNvPr>
          <p:cNvSpPr/>
          <p:nvPr/>
        </p:nvSpPr>
        <p:spPr>
          <a:xfrm>
            <a:off x="-17779" y="4743390"/>
            <a:ext cx="8112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[Khamis, Ngo, Suciu. What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shannon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-type inequalities, submodular width, and disjunctive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datalog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have to do with one another? PODS’17]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0"/>
              </a:rPr>
              <a:t>https://doi.org/10.1145/3034786.3056105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672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7EE9-0DB2-4A1D-ABCF-EB5BFCC0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849084" cy="395878"/>
          </a:xfrm>
        </p:spPr>
        <p:txBody>
          <a:bodyPr/>
          <a:lstStyle/>
          <a:p>
            <a:r>
              <a:rPr lang="en-US"/>
              <a:t>Tree-Decomposition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66E6A-D031-4AEA-95B3-CC4857B438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69332"/>
          </a:xfrm>
        </p:spPr>
        <p:txBody>
          <a:bodyPr/>
          <a:lstStyle/>
          <a:p>
            <a:r>
              <a:rPr lang="en-US"/>
              <a:t>Query has multiple decompositions—which is best?</a:t>
            </a:r>
          </a:p>
        </p:txBody>
      </p:sp>
    </p:spTree>
    <p:extLst>
      <p:ext uri="{BB962C8B-B14F-4D97-AF65-F5344CB8AC3E}">
        <p14:creationId xmlns:p14="http://schemas.microsoft.com/office/powerpoint/2010/main" val="3379329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7EE9-0DB2-4A1D-ABCF-EB5BFCC0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849084" cy="395878"/>
          </a:xfrm>
        </p:spPr>
        <p:txBody>
          <a:bodyPr/>
          <a:lstStyle/>
          <a:p>
            <a:r>
              <a:rPr lang="en-US"/>
              <a:t>Tree-Decomposition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66E6A-D031-4AEA-95B3-CC4857B438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299749"/>
              </a:xfrm>
            </p:spPr>
            <p:txBody>
              <a:bodyPr/>
              <a:lstStyle/>
              <a:p>
                <a:r>
                  <a:rPr lang="en-US" dirty="0"/>
                  <a:t>Query has multiple decompositions—which is best?</a:t>
                </a:r>
              </a:p>
              <a:p>
                <a:endParaRPr lang="en-US" dirty="0"/>
              </a:p>
              <a:p>
                <a:r>
                  <a:rPr lang="en-US" dirty="0"/>
                  <a:t>Consider a tree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nodes, each materialized using </a:t>
                </a:r>
                <a:r>
                  <a:rPr lang="en-US" i="1" dirty="0"/>
                  <a:t>WCO join</a:t>
                </a:r>
              </a:p>
              <a:p>
                <a:pPr lvl="1"/>
                <a:r>
                  <a:rPr lang="en-US" dirty="0"/>
                  <a:t>Worst-case output of 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(AGM bound)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Fractional hypertree width</a:t>
                </a:r>
                <a:r>
                  <a:rPr lang="en-US" dirty="0"/>
                  <a:t> (</a:t>
                </a:r>
                <a:r>
                  <a:rPr lang="en-US" dirty="0" err="1"/>
                  <a:t>fhw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[Grohe+ 14]</a:t>
                </a:r>
              </a:p>
              <a:p>
                <a:pPr lvl="1"/>
                <a:r>
                  <a:rPr lang="en-US" dirty="0"/>
                  <a:t>Total bag-materialization cost: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a materialized bag: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Resulting cost for </a:t>
                </a:r>
                <a:r>
                  <a:rPr lang="en-US" dirty="0" err="1"/>
                  <a:t>Yannakakis</a:t>
                </a:r>
                <a:r>
                  <a:rPr lang="en-US" dirty="0"/>
                  <a:t> algorithm on materialized tree: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66E6A-D031-4AEA-95B3-CC4857B43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299749"/>
              </a:xfrm>
              <a:blipFill>
                <a:blip r:embed="rId2"/>
                <a:stretch>
                  <a:fillRect l="-1741" t="-2768" r="-279" b="-4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8D76F53-53E6-445C-A13D-0323C94FA0AC}"/>
              </a:ext>
            </a:extLst>
          </p:cNvPr>
          <p:cNvSpPr/>
          <p:nvPr/>
        </p:nvSpPr>
        <p:spPr>
          <a:xfrm>
            <a:off x="0" y="4854220"/>
            <a:ext cx="8115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[Grohe+ 14] Grohe and Marx. Constraint solving via fractional edge covers. ACM TALG’14.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https://doi.org/10.1145/2636918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124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678-3652-4101-9E47-04233CC1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1776127" cy="395878"/>
          </a:xfrm>
        </p:spPr>
        <p:txBody>
          <a:bodyPr/>
          <a:lstStyle/>
          <a:p>
            <a:r>
              <a:rPr lang="en-US"/>
              <a:t>Who Wins?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0E0731-B6A3-4E7A-A56B-4AF03F083E3F}"/>
                  </a:ext>
                </a:extLst>
              </p:cNvPr>
              <p:cNvSpPr/>
              <p:nvPr/>
            </p:nvSpPr>
            <p:spPr>
              <a:xfrm>
                <a:off x="4365225" y="363138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0E0731-B6A3-4E7A-A56B-4AF03F083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25" y="363138"/>
                <a:ext cx="3615397" cy="700770"/>
              </a:xfrm>
              <a:prstGeom prst="rect">
                <a:avLst/>
              </a:prstGeom>
              <a:blipFill>
                <a:blip r:embed="rId2"/>
                <a:stretch>
                  <a:fillRect t="-855"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0D1FA4-440A-4DCE-95D1-D5F3861095CE}"/>
                  </a:ext>
                </a:extLst>
              </p:cNvPr>
              <p:cNvSpPr txBox="1"/>
              <p:nvPr/>
            </p:nvSpPr>
            <p:spPr>
              <a:xfrm>
                <a:off x="3938954" y="363138"/>
                <a:ext cx="42627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0D1FA4-440A-4DCE-95D1-D5F386109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54" y="363138"/>
                <a:ext cx="42627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D30507-514A-4DBA-B36C-5B810DE0F65B}"/>
                  </a:ext>
                </a:extLst>
              </p:cNvPr>
              <p:cNvSpPr/>
              <p:nvPr/>
            </p:nvSpPr>
            <p:spPr>
              <a:xfrm>
                <a:off x="4367105" y="1770195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D30507-514A-4DBA-B36C-5B810DE0F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05" y="1770195"/>
                <a:ext cx="3615397" cy="700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E8EE15-A71E-4232-911B-2EC39E045186}"/>
                  </a:ext>
                </a:extLst>
              </p:cNvPr>
              <p:cNvSpPr txBox="1"/>
              <p:nvPr/>
            </p:nvSpPr>
            <p:spPr>
              <a:xfrm>
                <a:off x="3938954" y="1770195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E8EE15-A71E-4232-911B-2EC39E04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54" y="1770195"/>
                <a:ext cx="4351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34BF2C-784A-4ABE-84A4-62A57B049E33}"/>
                  </a:ext>
                </a:extLst>
              </p:cNvPr>
              <p:cNvSpPr/>
              <p:nvPr/>
            </p:nvSpPr>
            <p:spPr>
              <a:xfrm>
                <a:off x="4367104" y="3014986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34BF2C-784A-4ABE-84A4-62A57B049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04" y="3014986"/>
                <a:ext cx="3615397" cy="700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1A097-84E8-404A-A860-6797EDE51F28}"/>
              </a:ext>
            </a:extLst>
          </p:cNvPr>
          <p:cNvCxnSpPr>
            <a:stCxn id="5" idx="2"/>
            <a:endCxn id="7" idx="0"/>
          </p:cNvCxnSpPr>
          <p:nvPr/>
        </p:nvCxnSpPr>
        <p:spPr bwMode="auto">
          <a:xfrm flipH="1">
            <a:off x="6174803" y="2470965"/>
            <a:ext cx="1" cy="54402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/>
              <p:nvPr/>
            </p:nvSpPr>
            <p:spPr>
              <a:xfrm>
                <a:off x="20521" y="427708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1" y="427708"/>
                <a:ext cx="4351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/>
              <p:nvPr/>
            </p:nvSpPr>
            <p:spPr>
              <a:xfrm>
                <a:off x="455705" y="451470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5" y="451470"/>
                <a:ext cx="212506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/>
              <p:nvPr/>
            </p:nvSpPr>
            <p:spPr>
              <a:xfrm>
                <a:off x="455703" y="1134457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3" y="1134457"/>
                <a:ext cx="2125069" cy="461665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/>
              <p:nvPr/>
            </p:nvSpPr>
            <p:spPr>
              <a:xfrm>
                <a:off x="455703" y="1817275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3" y="1817275"/>
                <a:ext cx="2125069" cy="461665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/>
              <p:nvPr/>
            </p:nvSpPr>
            <p:spPr>
              <a:xfrm>
                <a:off x="455703" y="2500094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3" y="2500094"/>
                <a:ext cx="2125070" cy="461665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/>
              <p:nvPr/>
            </p:nvSpPr>
            <p:spPr>
              <a:xfrm>
                <a:off x="455703" y="3178398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3" y="3178398"/>
                <a:ext cx="2125069" cy="461665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/>
              <p:nvPr/>
            </p:nvSpPr>
            <p:spPr>
              <a:xfrm>
                <a:off x="455702" y="3856702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2" y="3856702"/>
                <a:ext cx="2125068" cy="461665"/>
              </a:xfrm>
              <a:prstGeom prst="rect">
                <a:avLst/>
              </a:prstGeom>
              <a:blipFill>
                <a:blip r:embed="rId13"/>
                <a:stretch>
                  <a:fillRect b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DC7EF-3F9E-4F18-93C7-3A47F63CDB02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 flipH="1">
            <a:off x="1518238" y="913135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2929EF-FE85-4C34-8489-16CCE0C01D6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518238" y="2961759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236C1C-BDC0-4A6D-97AD-DF7982394B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>
            <a:off x="1518238" y="2278940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70A9EB-DC20-4B87-8028-BEB6C9C8699A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1518238" y="1596122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DAC2-2EE8-4924-8CB1-35E29CDCC2A2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1518236" y="3640063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5D4F86-8DEC-4EB3-8AEB-2038BDC41717}"/>
                  </a:ext>
                </a:extLst>
              </p:cNvPr>
              <p:cNvSpPr txBox="1"/>
              <p:nvPr/>
            </p:nvSpPr>
            <p:spPr>
              <a:xfrm>
                <a:off x="3693718" y="4142847"/>
                <a:ext cx="247920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3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en-US" sz="30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</m:e>
                        <m:sub>
                          <m:r>
                            <a:rPr lang="en-US" sz="300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3000" b="1">
                  <a:latin typeface="+mn-lt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5D4F86-8DEC-4EB3-8AEB-2038BDC41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718" y="4142847"/>
                <a:ext cx="247920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C8AD88-C331-4837-AFDD-DA6B9AF955D0}"/>
                  </a:ext>
                </a:extLst>
              </p:cNvPr>
              <p:cNvSpPr txBox="1"/>
              <p:nvPr/>
            </p:nvSpPr>
            <p:spPr>
              <a:xfrm>
                <a:off x="2580770" y="1139892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solidFill>
                    <a:schemeClr val="accent6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C8AD88-C331-4837-AFDD-DA6B9AF9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770" y="1139892"/>
                <a:ext cx="99405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56578D-4290-401C-BA92-B4C0B049324D}"/>
                  </a:ext>
                </a:extLst>
              </p:cNvPr>
              <p:cNvSpPr txBox="1"/>
              <p:nvPr/>
            </p:nvSpPr>
            <p:spPr>
              <a:xfrm>
                <a:off x="7980622" y="1770195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solidFill>
                    <a:schemeClr val="accent6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56578D-4290-401C-BA92-B4C0B049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622" y="1770195"/>
                <a:ext cx="994055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66DCBC-4C07-4872-9C4D-3001C89AD947}"/>
                  </a:ext>
                </a:extLst>
              </p:cNvPr>
              <p:cNvSpPr txBox="1"/>
              <p:nvPr/>
            </p:nvSpPr>
            <p:spPr>
              <a:xfrm>
                <a:off x="7980622" y="363138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66DCBC-4C07-4872-9C4D-3001C89AD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622" y="363138"/>
                <a:ext cx="994055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24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BABF-AE6E-43A5-9D7F-6E8BD531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085507" cy="395878"/>
          </a:xfrm>
        </p:spPr>
        <p:txBody>
          <a:bodyPr/>
          <a:lstStyle/>
          <a:p>
            <a:r>
              <a:rPr lang="en-US"/>
              <a:t>A Closer 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16ADD-6235-460C-B274-D16E22AC7E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6933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loses, because it does not decompose the query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16ADD-6235-460C-B274-D16E22AC7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69332"/>
              </a:xfrm>
              <a:blipFill>
                <a:blip r:embed="rId2"/>
                <a:stretch>
                  <a:fillRect l="-1671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8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BABF-AE6E-43A5-9D7F-6E8BD531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085507" cy="395878"/>
          </a:xfrm>
        </p:spPr>
        <p:txBody>
          <a:bodyPr/>
          <a:lstStyle/>
          <a:p>
            <a:r>
              <a:rPr lang="en-US"/>
              <a:t>A Closer 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16ADD-6235-460C-B274-D16E22AC7E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42720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loses, because it does not decompose the query</a:t>
                </a:r>
              </a:p>
              <a:p>
                <a:endParaRPr lang="en-US"/>
              </a:p>
              <a:p>
                <a:r>
                  <a:rPr lang="en-US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really equally good?</a:t>
                </a:r>
              </a:p>
              <a:p>
                <a:pPr lvl="1"/>
                <a:r>
                  <a:rPr lang="en-US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bag computation requires joining 3 relations</a:t>
                </a:r>
              </a:p>
              <a:p>
                <a:pPr lvl="1"/>
                <a:r>
                  <a:rPr lang="en-US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, at most 2 relations are joined</a:t>
                </a:r>
              </a:p>
              <a:p>
                <a:pPr lvl="2"/>
                <a:r>
                  <a:rPr lang="en-US"/>
                  <a:t>One of them is just the set of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-values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16ADD-6235-460C-B274-D16E22AC7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427203"/>
              </a:xfrm>
              <a:blipFill>
                <a:blip r:embed="rId2"/>
                <a:stretch>
                  <a:fillRect l="-1741" t="-3769" b="-5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06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BABF-AE6E-43A5-9D7F-6E8BD531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085507" cy="395878"/>
          </a:xfrm>
        </p:spPr>
        <p:txBody>
          <a:bodyPr/>
          <a:lstStyle/>
          <a:p>
            <a:r>
              <a:rPr lang="en-US"/>
              <a:t>A Closer 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16ADD-6235-460C-B274-D16E22AC7E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63875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loses, because it does not decompose the query</a:t>
                </a:r>
              </a:p>
              <a:p>
                <a:endParaRPr lang="en-US"/>
              </a:p>
              <a:p>
                <a:r>
                  <a:rPr lang="en-US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really equally good?</a:t>
                </a:r>
              </a:p>
              <a:p>
                <a:pPr lvl="1"/>
                <a:r>
                  <a:rPr lang="en-US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bag computation requires joining 3 relations</a:t>
                </a:r>
              </a:p>
              <a:p>
                <a:pPr lvl="1"/>
                <a:r>
                  <a:rPr lang="en-US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, at most 2 relations are joined</a:t>
                </a:r>
              </a:p>
              <a:p>
                <a:pPr lvl="2"/>
                <a:r>
                  <a:rPr lang="en-US"/>
                  <a:t>One of them is just the set of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-values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  <a:p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is better when the number of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-values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 is low,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16ADD-6235-460C-B274-D16E22AC7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638753"/>
              </a:xfrm>
              <a:blipFill>
                <a:blip r:embed="rId2"/>
                <a:stretch>
                  <a:fillRect l="-1741" t="-2513" r="-1532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689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678-3652-4101-9E47-04233CC1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1776127" cy="395878"/>
          </a:xfrm>
        </p:spPr>
        <p:txBody>
          <a:bodyPr/>
          <a:lstStyle/>
          <a:p>
            <a:r>
              <a:rPr lang="en-US"/>
              <a:t>Who Wins?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/>
              <p:nvPr/>
            </p:nvSpPr>
            <p:spPr>
              <a:xfrm>
                <a:off x="844939" y="4391223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9" y="4391223"/>
                <a:ext cx="43518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/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/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/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/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/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/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DC7EF-3F9E-4F18-93C7-3A47F63CDB02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 flipH="1">
            <a:off x="1062533" y="976075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2929EF-FE85-4C34-8489-16CCE0C01D6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062533" y="3024699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236C1C-BDC0-4A6D-97AD-DF7982394B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>
            <a:off x="1062533" y="2341880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70A9EB-DC20-4B87-8028-BEB6C9C8699A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1062533" y="1659062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DAC2-2EE8-4924-8CB1-35E29CDCC2A2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1062531" y="3703003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/>
              <p:nvPr/>
            </p:nvSpPr>
            <p:spPr>
              <a:xfrm>
                <a:off x="3534372" y="303021"/>
                <a:ext cx="5633978" cy="591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Degree constraint: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72" y="303021"/>
                <a:ext cx="5633978" cy="591059"/>
              </a:xfrm>
              <a:prstGeom prst="rect">
                <a:avLst/>
              </a:prstGeom>
              <a:blipFill>
                <a:blip r:embed="rId9"/>
                <a:stretch>
                  <a:fillRect l="-2273" t="-5155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C8655E-1E5D-4606-9315-C263FA8180F4}"/>
                  </a:ext>
                </a:extLst>
              </p:cNvPr>
              <p:cNvSpPr txBox="1"/>
              <p:nvPr/>
            </p:nvSpPr>
            <p:spPr>
              <a:xfrm>
                <a:off x="2125065" y="3919642"/>
                <a:ext cx="84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C8655E-1E5D-4606-9315-C263FA818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5" y="3919642"/>
                <a:ext cx="84369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32EE4B-ABA5-488E-8111-679DBE9EA8EB}"/>
                  </a:ext>
                </a:extLst>
              </p:cNvPr>
              <p:cNvSpPr txBox="1"/>
              <p:nvPr/>
            </p:nvSpPr>
            <p:spPr>
              <a:xfrm>
                <a:off x="2125064" y="514410"/>
                <a:ext cx="84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32EE4B-ABA5-488E-8111-679DBE9EA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514410"/>
                <a:ext cx="84369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46AD6-E196-4531-9700-09BF6A21EFE7}"/>
                  </a:ext>
                </a:extLst>
              </p:cNvPr>
              <p:cNvSpPr txBox="1"/>
              <p:nvPr/>
            </p:nvSpPr>
            <p:spPr>
              <a:xfrm>
                <a:off x="2125064" y="1197228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46AD6-E196-4531-9700-09BF6A21E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1197228"/>
                <a:ext cx="1274580" cy="4469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37CEC0-245F-441F-8EC1-5B6958E4D11B}"/>
                  </a:ext>
                </a:extLst>
              </p:cNvPr>
              <p:cNvSpPr txBox="1"/>
              <p:nvPr/>
            </p:nvSpPr>
            <p:spPr>
              <a:xfrm>
                <a:off x="2125064" y="1877242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37CEC0-245F-441F-8EC1-5B6958E4D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1877242"/>
                <a:ext cx="1274580" cy="4469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114DA-CE76-4D28-B032-19974A7CB7FA}"/>
                  </a:ext>
                </a:extLst>
              </p:cNvPr>
              <p:cNvSpPr txBox="1"/>
              <p:nvPr/>
            </p:nvSpPr>
            <p:spPr>
              <a:xfrm>
                <a:off x="2127806" y="2570376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114DA-CE76-4D28-B032-19974A7C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06" y="2570376"/>
                <a:ext cx="1274580" cy="4469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07885-FD47-4A2A-AF5D-9E813D91FED8}"/>
                  </a:ext>
                </a:extLst>
              </p:cNvPr>
              <p:cNvSpPr txBox="1"/>
              <p:nvPr/>
            </p:nvSpPr>
            <p:spPr>
              <a:xfrm>
                <a:off x="2125064" y="3239628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07885-FD47-4A2A-AF5D-9E813D91F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3239628"/>
                <a:ext cx="1274580" cy="4469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ounded Rectangular Callout 102">
                <a:extLst>
                  <a:ext uri="{FF2B5EF4-FFF2-40B4-BE49-F238E27FC236}">
                    <a16:creationId xmlns:a16="http://schemas.microsoft.com/office/drawing/2014/main" id="{FDAB065B-49AB-4F40-A059-BB6639F1F705}"/>
                  </a:ext>
                </a:extLst>
              </p:cNvPr>
              <p:cNvSpPr/>
              <p:nvPr/>
            </p:nvSpPr>
            <p:spPr>
              <a:xfrm>
                <a:off x="5651812" y="2410700"/>
                <a:ext cx="2728764" cy="766332"/>
              </a:xfrm>
              <a:prstGeom prst="wedgeRoundRectCallout">
                <a:avLst>
                  <a:gd name="adj1" fmla="val 33729"/>
                  <a:gd name="adj2" fmla="val -241796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2700" defTabSz="895350"/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Ink Free" panose="03080402000500000000" pitchFamily="66" charset="0"/>
                  </a:rPr>
                  <a:t>“The number of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6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Ink Free" panose="03080402000500000000" pitchFamily="66" charset="0"/>
                  </a:rPr>
                  <a:t>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Ink Free" panose="03080402000500000000" pitchFamily="66" charset="0"/>
                  </a:rPr>
                  <a:t>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Ink Free" panose="03080402000500000000" pitchFamily="66" charset="0"/>
                  </a:rPr>
                  <a:t> is at most</a:t>
                </a:r>
                <a:r>
                  <a:rPr kumimoji="0" lang="en-US" sz="16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Ink Free" panose="03080402000500000000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Ink Free" panose="03080402000500000000" pitchFamily="66" charset="0"/>
                  </a:rPr>
                  <a:t>”</a:t>
                </a:r>
              </a:p>
            </p:txBody>
          </p:sp>
        </mc:Choice>
        <mc:Fallback>
          <p:sp>
            <p:nvSpPr>
              <p:cNvPr id="30" name="Rounded Rectangular Callout 102">
                <a:extLst>
                  <a:ext uri="{FF2B5EF4-FFF2-40B4-BE49-F238E27FC236}">
                    <a16:creationId xmlns:a16="http://schemas.microsoft.com/office/drawing/2014/main" id="{FDAB065B-49AB-4F40-A059-BB6639F1F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12" y="2410700"/>
                <a:ext cx="2728764" cy="766332"/>
              </a:xfrm>
              <a:prstGeom prst="wedgeRoundRectCallout">
                <a:avLst>
                  <a:gd name="adj1" fmla="val 33729"/>
                  <a:gd name="adj2" fmla="val -241796"/>
                  <a:gd name="adj3" fmla="val 16667"/>
                </a:avLst>
              </a:prstGeom>
              <a:blipFill>
                <a:blip r:embed="rId16"/>
                <a:stretch>
                  <a:fillRect l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845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678-3652-4101-9E47-04233CC1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1776127" cy="395878"/>
          </a:xfrm>
        </p:spPr>
        <p:txBody>
          <a:bodyPr/>
          <a:lstStyle/>
          <a:p>
            <a:r>
              <a:rPr lang="en-US"/>
              <a:t>Who Wins?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D30507-514A-4DBA-B36C-5B810DE0F65B}"/>
                  </a:ext>
                </a:extLst>
              </p:cNvPr>
              <p:cNvSpPr/>
              <p:nvPr/>
            </p:nvSpPr>
            <p:spPr>
              <a:xfrm>
                <a:off x="5524710" y="1428229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D30507-514A-4DBA-B36C-5B810DE0F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10" y="1428229"/>
                <a:ext cx="3615397" cy="700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E8EE15-A71E-4232-911B-2EC39E045186}"/>
                  </a:ext>
                </a:extLst>
              </p:cNvPr>
              <p:cNvSpPr txBox="1"/>
              <p:nvPr/>
            </p:nvSpPr>
            <p:spPr>
              <a:xfrm>
                <a:off x="7114815" y="3384827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E8EE15-A71E-4232-911B-2EC39E04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15" y="3384827"/>
                <a:ext cx="4351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34BF2C-784A-4ABE-84A4-62A57B049E33}"/>
                  </a:ext>
                </a:extLst>
              </p:cNvPr>
              <p:cNvSpPr/>
              <p:nvPr/>
            </p:nvSpPr>
            <p:spPr>
              <a:xfrm>
                <a:off x="5524709" y="2673020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34BF2C-784A-4ABE-84A4-62A57B049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09" y="2673020"/>
                <a:ext cx="3615397" cy="700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1A097-84E8-404A-A860-6797EDE51F28}"/>
              </a:ext>
            </a:extLst>
          </p:cNvPr>
          <p:cNvCxnSpPr>
            <a:stCxn id="5" idx="2"/>
            <a:endCxn id="7" idx="0"/>
          </p:cNvCxnSpPr>
          <p:nvPr/>
        </p:nvCxnSpPr>
        <p:spPr bwMode="auto">
          <a:xfrm flipH="1">
            <a:off x="7332408" y="2128999"/>
            <a:ext cx="1" cy="54402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/>
              <p:nvPr/>
            </p:nvSpPr>
            <p:spPr>
              <a:xfrm>
                <a:off x="844939" y="4391223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9" y="4391223"/>
                <a:ext cx="4351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/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/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/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/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/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/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DC7EF-3F9E-4F18-93C7-3A47F63CDB02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 flipH="1">
            <a:off x="1062533" y="976075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2929EF-FE85-4C34-8489-16CCE0C01D6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062533" y="3024699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236C1C-BDC0-4A6D-97AD-DF7982394B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>
            <a:off x="1062533" y="2341880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70A9EB-DC20-4B87-8028-BEB6C9C8699A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1062533" y="1659062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DAC2-2EE8-4924-8CB1-35E29CDCC2A2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1062531" y="3703003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/>
              <p:nvPr/>
            </p:nvSpPr>
            <p:spPr>
              <a:xfrm>
                <a:off x="3534372" y="303021"/>
                <a:ext cx="5633978" cy="591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+mn-lt"/>
                  </a:rPr>
                  <a:t>Degree constraint: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72" y="303021"/>
                <a:ext cx="5633978" cy="591059"/>
              </a:xfrm>
              <a:prstGeom prst="rect">
                <a:avLst/>
              </a:prstGeom>
              <a:blipFill>
                <a:blip r:embed="rId12"/>
                <a:stretch>
                  <a:fillRect l="-2273" t="-5155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C8655E-1E5D-4606-9315-C263FA8180F4}"/>
                  </a:ext>
                </a:extLst>
              </p:cNvPr>
              <p:cNvSpPr txBox="1"/>
              <p:nvPr/>
            </p:nvSpPr>
            <p:spPr>
              <a:xfrm>
                <a:off x="2125065" y="3919642"/>
                <a:ext cx="84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C8655E-1E5D-4606-9315-C263FA818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5" y="3919642"/>
                <a:ext cx="84369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32EE4B-ABA5-488E-8111-679DBE9EA8EB}"/>
                  </a:ext>
                </a:extLst>
              </p:cNvPr>
              <p:cNvSpPr txBox="1"/>
              <p:nvPr/>
            </p:nvSpPr>
            <p:spPr>
              <a:xfrm>
                <a:off x="2125064" y="514410"/>
                <a:ext cx="84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32EE4B-ABA5-488E-8111-679DBE9EA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514410"/>
                <a:ext cx="84369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46AD6-E196-4531-9700-09BF6A21EFE7}"/>
                  </a:ext>
                </a:extLst>
              </p:cNvPr>
              <p:cNvSpPr txBox="1"/>
              <p:nvPr/>
            </p:nvSpPr>
            <p:spPr>
              <a:xfrm>
                <a:off x="2125064" y="1197228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46AD6-E196-4531-9700-09BF6A21E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1197228"/>
                <a:ext cx="1274580" cy="4469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37CEC0-245F-441F-8EC1-5B6958E4D11B}"/>
                  </a:ext>
                </a:extLst>
              </p:cNvPr>
              <p:cNvSpPr txBox="1"/>
              <p:nvPr/>
            </p:nvSpPr>
            <p:spPr>
              <a:xfrm>
                <a:off x="2125064" y="1877242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37CEC0-245F-441F-8EC1-5B6958E4D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1877242"/>
                <a:ext cx="1274580" cy="4469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114DA-CE76-4D28-B032-19974A7CB7FA}"/>
                  </a:ext>
                </a:extLst>
              </p:cNvPr>
              <p:cNvSpPr txBox="1"/>
              <p:nvPr/>
            </p:nvSpPr>
            <p:spPr>
              <a:xfrm>
                <a:off x="2127806" y="2570376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114DA-CE76-4D28-B032-19974A7C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06" y="2570376"/>
                <a:ext cx="1274580" cy="4469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07885-FD47-4A2A-AF5D-9E813D91FED8}"/>
                  </a:ext>
                </a:extLst>
              </p:cNvPr>
              <p:cNvSpPr txBox="1"/>
              <p:nvPr/>
            </p:nvSpPr>
            <p:spPr>
              <a:xfrm>
                <a:off x="2125064" y="3239628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07885-FD47-4A2A-AF5D-9E813D91F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3239628"/>
                <a:ext cx="1274580" cy="44698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C1E9F0-FFC2-40D6-8EB7-6A19E576476E}"/>
                  </a:ext>
                </a:extLst>
              </p:cNvPr>
              <p:cNvSpPr txBox="1"/>
              <p:nvPr/>
            </p:nvSpPr>
            <p:spPr>
              <a:xfrm>
                <a:off x="4530654" y="1431425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C1E9F0-FFC2-40D6-8EB7-6A19E5764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654" y="1431425"/>
                <a:ext cx="994055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90C242-31AC-4C37-B19D-644DE6ED3167}"/>
                  </a:ext>
                </a:extLst>
              </p:cNvPr>
              <p:cNvSpPr txBox="1"/>
              <p:nvPr/>
            </p:nvSpPr>
            <p:spPr>
              <a:xfrm>
                <a:off x="4530653" y="2673020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90C242-31AC-4C37-B19D-644DE6ED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653" y="2673020"/>
                <a:ext cx="994055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4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2FD9-25AA-4300-AB17-46B570FE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180358" cy="395878"/>
          </a:xfrm>
        </p:spPr>
        <p:txBody>
          <a:bodyPr/>
          <a:lstStyle/>
          <a:p>
            <a:r>
              <a:rPr lang="en-US"/>
              <a:t>Complexity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09868-E1D6-48F4-82B9-72706E8FEE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636829"/>
              </a:xfrm>
            </p:spPr>
            <p:txBody>
              <a:bodyPr/>
              <a:lstStyle/>
              <a:p>
                <a:r>
                  <a:rPr lang="en-US"/>
                  <a:t>Standard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/>
                  <a:t> notation for time and memory complexity in the RAM model of computation</a:t>
                </a:r>
              </a:p>
              <a:p>
                <a:r>
                  <a:rPr lang="en-US"/>
                  <a:t>Common practice: focus on </a:t>
                </a:r>
                <a:r>
                  <a:rPr lang="en-US">
                    <a:solidFill>
                      <a:schemeClr val="accent1"/>
                    </a:solidFill>
                  </a:rPr>
                  <a:t>data complexity</a:t>
                </a:r>
              </a:p>
              <a:p>
                <a:pPr lvl="1"/>
                <a:r>
                  <a:rPr lang="en-US"/>
                  <a:t>We care about scalability in data size</a:t>
                </a:r>
              </a:p>
              <a:p>
                <a:pPr lvl="2"/>
                <a:r>
                  <a:rPr lang="en-US"/>
                  <a:t>Treat query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as a constant</a:t>
                </a:r>
              </a:p>
              <a:p>
                <a:pPr lvl="1"/>
                <a:r>
                  <a:rPr lang="en-US"/>
                  <a:t>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simplifies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We mostly use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/>
                  <a:t>-notation (soft-O) data complexity</a:t>
                </a:r>
              </a:p>
              <a:p>
                <a:pPr lvl="1"/>
                <a:r>
                  <a:rPr lang="en-US"/>
                  <a:t>Abstracts away </a:t>
                </a:r>
                <a:r>
                  <a:rPr lang="en-US">
                    <a:solidFill>
                      <a:schemeClr val="accent2"/>
                    </a:solidFill>
                  </a:rPr>
                  <a:t>polylog factors</a:t>
                </a:r>
                <a:r>
                  <a:rPr lang="en-US"/>
                  <a:t> in input size that clutter formulas</a:t>
                </a:r>
              </a:p>
              <a:p>
                <a:pPr lvl="1"/>
                <a:r>
                  <a:rPr lang="en-US"/>
                  <a:t>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further simplifies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09868-E1D6-48F4-82B9-72706E8FE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636829"/>
              </a:xfrm>
              <a:blipFill>
                <a:blip r:embed="rId2"/>
                <a:stretch>
                  <a:fillRect l="-1741" t="-2513" r="-70" b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81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8DBABF-AE6E-43A5-9D7F-6E8BD531D8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7801" y="43059"/>
                <a:ext cx="2301079" cy="394723"/>
              </a:xfrm>
            </p:spPr>
            <p:txBody>
              <a:bodyPr/>
              <a:lstStyle/>
              <a:p>
                <a:r>
                  <a:rPr lang="en-US"/>
                  <a:t>Could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Win?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8DBABF-AE6E-43A5-9D7F-6E8BD531D8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7801" y="43059"/>
                <a:ext cx="2301079" cy="394723"/>
              </a:xfrm>
              <a:blipFill>
                <a:blip r:embed="rId2"/>
                <a:stretch>
                  <a:fillRect l="-10053" t="-46154" r="-9788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16ADD-6235-460C-B274-D16E22AC7E7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642711"/>
              </a:xfrm>
            </p:spPr>
            <p:txBody>
              <a:bodyPr/>
              <a:lstStyle/>
              <a:p>
                <a:r>
                  <a:rPr lang="en-US"/>
                  <a:t>Consider bag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What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-tuple joins with only “a few”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-tuples?</a:t>
                </a:r>
              </a:p>
              <a:p>
                <a:r>
                  <a:rPr lang="en-US"/>
                  <a:t>What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-tuple joins with only “a few”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-tuples?</a:t>
                </a:r>
              </a:p>
              <a:p>
                <a:endParaRPr lang="en-US"/>
              </a:p>
              <a:p>
                <a:r>
                  <a:rPr lang="en-US"/>
                  <a:t>What if “a few” was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416ADD-6235-460C-B274-D16E22AC7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642711"/>
              </a:xfrm>
              <a:blipFill>
                <a:blip r:embed="rId3"/>
                <a:stretch>
                  <a:fillRect l="-1741" t="-3917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956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678-3652-4101-9E47-04233CC1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577629" cy="395878"/>
          </a:xfrm>
        </p:spPr>
        <p:txBody>
          <a:bodyPr/>
          <a:lstStyle/>
          <a:p>
            <a:r>
              <a:rPr lang="en-US"/>
              <a:t>Who Wins Now?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D30507-514A-4DBA-B36C-5B810DE0F65B}"/>
                  </a:ext>
                </a:extLst>
              </p:cNvPr>
              <p:cNvSpPr/>
              <p:nvPr/>
            </p:nvSpPr>
            <p:spPr>
              <a:xfrm>
                <a:off x="5524710" y="1428229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D30507-514A-4DBA-B36C-5B810DE0F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10" y="1428229"/>
                <a:ext cx="3615397" cy="700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E8EE15-A71E-4232-911B-2EC39E045186}"/>
                  </a:ext>
                </a:extLst>
              </p:cNvPr>
              <p:cNvSpPr txBox="1"/>
              <p:nvPr/>
            </p:nvSpPr>
            <p:spPr>
              <a:xfrm>
                <a:off x="7114815" y="3384827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E8EE15-A71E-4232-911B-2EC39E04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15" y="3384827"/>
                <a:ext cx="4351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34BF2C-784A-4ABE-84A4-62A57B049E33}"/>
                  </a:ext>
                </a:extLst>
              </p:cNvPr>
              <p:cNvSpPr/>
              <p:nvPr/>
            </p:nvSpPr>
            <p:spPr>
              <a:xfrm>
                <a:off x="5524709" y="2673020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34BF2C-784A-4ABE-84A4-62A57B049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09" y="2673020"/>
                <a:ext cx="3615397" cy="700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1A097-84E8-404A-A860-6797EDE51F28}"/>
              </a:ext>
            </a:extLst>
          </p:cNvPr>
          <p:cNvCxnSpPr>
            <a:stCxn id="5" idx="2"/>
            <a:endCxn id="7" idx="0"/>
          </p:cNvCxnSpPr>
          <p:nvPr/>
        </p:nvCxnSpPr>
        <p:spPr bwMode="auto">
          <a:xfrm flipH="1">
            <a:off x="7332408" y="2128999"/>
            <a:ext cx="1" cy="54402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/>
              <p:nvPr/>
            </p:nvSpPr>
            <p:spPr>
              <a:xfrm>
                <a:off x="3534372" y="303021"/>
                <a:ext cx="5137304" cy="103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+mn-lt"/>
                  </a:rPr>
                  <a:t>Degree constraint: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{2,3,5,6}:</m:t>
                    </m:r>
                  </m:oMath>
                </a14:m>
                <a:endParaRPr lang="en-US" sz="2800">
                  <a:latin typeface="+mn-lt"/>
                </a:endParaRPr>
              </a:p>
              <a:p>
                <a:r>
                  <a:rPr lang="en-US" sz="280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72" y="303021"/>
                <a:ext cx="5137304" cy="1039067"/>
              </a:xfrm>
              <a:prstGeom prst="rect">
                <a:avLst/>
              </a:prstGeom>
              <a:blipFill>
                <a:blip r:embed="rId5"/>
                <a:stretch>
                  <a:fillRect l="-249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C1E9F0-FFC2-40D6-8EB7-6A19E576476E}"/>
                  </a:ext>
                </a:extLst>
              </p:cNvPr>
              <p:cNvSpPr txBox="1"/>
              <p:nvPr/>
            </p:nvSpPr>
            <p:spPr>
              <a:xfrm>
                <a:off x="4250133" y="1430618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C1E9F0-FFC2-40D6-8EB7-6A19E5764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33" y="1430618"/>
                <a:ext cx="1274580" cy="4469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A84700-71A6-438F-B235-C4633C38B090}"/>
                  </a:ext>
                </a:extLst>
              </p:cNvPr>
              <p:cNvSpPr txBox="1"/>
              <p:nvPr/>
            </p:nvSpPr>
            <p:spPr>
              <a:xfrm>
                <a:off x="4250129" y="2673020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A84700-71A6-438F-B235-C4633C38B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29" y="2673020"/>
                <a:ext cx="1274580" cy="4469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554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678-3652-4101-9E47-04233CC1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577629" cy="395878"/>
          </a:xfrm>
        </p:spPr>
        <p:txBody>
          <a:bodyPr/>
          <a:lstStyle/>
          <a:p>
            <a:r>
              <a:rPr lang="en-US"/>
              <a:t>Who Wins Now?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D30507-514A-4DBA-B36C-5B810DE0F65B}"/>
                  </a:ext>
                </a:extLst>
              </p:cNvPr>
              <p:cNvSpPr/>
              <p:nvPr/>
            </p:nvSpPr>
            <p:spPr>
              <a:xfrm>
                <a:off x="5524710" y="1428229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D30507-514A-4DBA-B36C-5B810DE0F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10" y="1428229"/>
                <a:ext cx="3615397" cy="700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E8EE15-A71E-4232-911B-2EC39E045186}"/>
                  </a:ext>
                </a:extLst>
              </p:cNvPr>
              <p:cNvSpPr txBox="1"/>
              <p:nvPr/>
            </p:nvSpPr>
            <p:spPr>
              <a:xfrm>
                <a:off x="7114815" y="3384827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E8EE15-A71E-4232-911B-2EC39E04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15" y="3384827"/>
                <a:ext cx="4351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34BF2C-784A-4ABE-84A4-62A57B049E33}"/>
                  </a:ext>
                </a:extLst>
              </p:cNvPr>
              <p:cNvSpPr/>
              <p:nvPr/>
            </p:nvSpPr>
            <p:spPr>
              <a:xfrm>
                <a:off x="5524709" y="2673020"/>
                <a:ext cx="3615397" cy="7007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34BF2C-784A-4ABE-84A4-62A57B049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09" y="2673020"/>
                <a:ext cx="3615397" cy="700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1A097-84E8-404A-A860-6797EDE51F28}"/>
              </a:ext>
            </a:extLst>
          </p:cNvPr>
          <p:cNvCxnSpPr>
            <a:stCxn id="5" idx="2"/>
            <a:endCxn id="7" idx="0"/>
          </p:cNvCxnSpPr>
          <p:nvPr/>
        </p:nvCxnSpPr>
        <p:spPr bwMode="auto">
          <a:xfrm flipH="1">
            <a:off x="7332408" y="2128999"/>
            <a:ext cx="1" cy="54402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/>
              <p:nvPr/>
            </p:nvSpPr>
            <p:spPr>
              <a:xfrm>
                <a:off x="844939" y="4391223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9" y="4391223"/>
                <a:ext cx="4351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/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/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/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/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/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/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DC7EF-3F9E-4F18-93C7-3A47F63CDB02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 flipH="1">
            <a:off x="1062533" y="976075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2929EF-FE85-4C34-8489-16CCE0C01D6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062533" y="3024699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236C1C-BDC0-4A6D-97AD-DF7982394B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>
            <a:off x="1062533" y="2341880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70A9EB-DC20-4B87-8028-BEB6C9C8699A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1062533" y="1659062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DAC2-2EE8-4924-8CB1-35E29CDCC2A2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1062531" y="3703003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/>
              <p:nvPr/>
            </p:nvSpPr>
            <p:spPr>
              <a:xfrm>
                <a:off x="3534372" y="303021"/>
                <a:ext cx="5137304" cy="103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+mn-lt"/>
                  </a:rPr>
                  <a:t>Degree constraint: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{2,3,5,6}:</m:t>
                    </m:r>
                  </m:oMath>
                </a14:m>
                <a:endParaRPr lang="en-US" sz="2800">
                  <a:latin typeface="+mn-lt"/>
                </a:endParaRPr>
              </a:p>
              <a:p>
                <a:r>
                  <a:rPr lang="en-US" sz="280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72" y="303021"/>
                <a:ext cx="5137304" cy="1039067"/>
              </a:xfrm>
              <a:prstGeom prst="rect">
                <a:avLst/>
              </a:prstGeom>
              <a:blipFill>
                <a:blip r:embed="rId12"/>
                <a:stretch>
                  <a:fillRect l="-249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C8655E-1E5D-4606-9315-C263FA8180F4}"/>
                  </a:ext>
                </a:extLst>
              </p:cNvPr>
              <p:cNvSpPr txBox="1"/>
              <p:nvPr/>
            </p:nvSpPr>
            <p:spPr>
              <a:xfrm>
                <a:off x="2125065" y="3919642"/>
                <a:ext cx="84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C8655E-1E5D-4606-9315-C263FA818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5" y="3919642"/>
                <a:ext cx="84369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32EE4B-ABA5-488E-8111-679DBE9EA8EB}"/>
                  </a:ext>
                </a:extLst>
              </p:cNvPr>
              <p:cNvSpPr txBox="1"/>
              <p:nvPr/>
            </p:nvSpPr>
            <p:spPr>
              <a:xfrm>
                <a:off x="2125064" y="514410"/>
                <a:ext cx="84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32EE4B-ABA5-488E-8111-679DBE9EA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514410"/>
                <a:ext cx="84369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46AD6-E196-4531-9700-09BF6A21EFE7}"/>
                  </a:ext>
                </a:extLst>
              </p:cNvPr>
              <p:cNvSpPr txBox="1"/>
              <p:nvPr/>
            </p:nvSpPr>
            <p:spPr>
              <a:xfrm>
                <a:off x="2125064" y="1197228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46AD6-E196-4531-9700-09BF6A21E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1197228"/>
                <a:ext cx="99405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37CEC0-245F-441F-8EC1-5B6958E4D11B}"/>
                  </a:ext>
                </a:extLst>
              </p:cNvPr>
              <p:cNvSpPr txBox="1"/>
              <p:nvPr/>
            </p:nvSpPr>
            <p:spPr>
              <a:xfrm>
                <a:off x="2125064" y="1877242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37CEC0-245F-441F-8EC1-5B6958E4D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1877242"/>
                <a:ext cx="994055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114DA-CE76-4D28-B032-19974A7CB7FA}"/>
                  </a:ext>
                </a:extLst>
              </p:cNvPr>
              <p:cNvSpPr txBox="1"/>
              <p:nvPr/>
            </p:nvSpPr>
            <p:spPr>
              <a:xfrm>
                <a:off x="2127806" y="2570376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114DA-CE76-4D28-B032-19974A7C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06" y="2570376"/>
                <a:ext cx="994055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07885-FD47-4A2A-AF5D-9E813D91FED8}"/>
                  </a:ext>
                </a:extLst>
              </p:cNvPr>
              <p:cNvSpPr txBox="1"/>
              <p:nvPr/>
            </p:nvSpPr>
            <p:spPr>
              <a:xfrm>
                <a:off x="2125064" y="3239628"/>
                <a:ext cx="9940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07885-FD47-4A2A-AF5D-9E813D91F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3239628"/>
                <a:ext cx="994055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C1E9F0-FFC2-40D6-8EB7-6A19E576476E}"/>
                  </a:ext>
                </a:extLst>
              </p:cNvPr>
              <p:cNvSpPr txBox="1"/>
              <p:nvPr/>
            </p:nvSpPr>
            <p:spPr>
              <a:xfrm>
                <a:off x="4250133" y="1430618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C1E9F0-FFC2-40D6-8EB7-6A19E5764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33" y="1430618"/>
                <a:ext cx="1274580" cy="4469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A84700-71A6-438F-B235-C4633C38B090}"/>
                  </a:ext>
                </a:extLst>
              </p:cNvPr>
              <p:cNvSpPr txBox="1"/>
              <p:nvPr/>
            </p:nvSpPr>
            <p:spPr>
              <a:xfrm>
                <a:off x="4250129" y="2673020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A84700-71A6-438F-B235-C4633C38B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29" y="2673020"/>
                <a:ext cx="1274580" cy="4469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152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1F30-FE6D-4590-B38E-FC8E6088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085781" cy="395878"/>
          </a:xfrm>
        </p:spPr>
        <p:txBody>
          <a:bodyPr/>
          <a:lstStyle/>
          <a:p>
            <a:r>
              <a:rPr lang="en-US"/>
              <a:t>Best of Both Worlds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FC7C3-0789-44DF-99C6-A0A6DE5694D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506153"/>
              </a:xfrm>
            </p:spPr>
            <p:txBody>
              <a:bodyPr/>
              <a:lstStyle/>
              <a:p>
                <a:r>
                  <a:rPr lang="en-US" dirty="0"/>
                  <a:t>Depending on the degree constraints that hold for a DB instance, we may sometimes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sometimes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if we used </a:t>
                </a:r>
                <a:r>
                  <a:rPr lang="en-US" i="1" dirty="0">
                    <a:solidFill>
                      <a:schemeClr val="accent1"/>
                    </a:solidFill>
                  </a:rPr>
                  <a:t>both</a:t>
                </a:r>
                <a:r>
                  <a:rPr lang="en-US" dirty="0"/>
                  <a:t>? [Alon+ 97, Marx 13]</a:t>
                </a:r>
              </a:p>
              <a:p>
                <a:pPr lvl="1"/>
                <a:r>
                  <a:rPr lang="en-US" dirty="0"/>
                  <a:t>Intuition: each decomposition is a different query “plan”</a:t>
                </a:r>
              </a:p>
              <a:p>
                <a:pPr lvl="2"/>
                <a:r>
                  <a:rPr lang="en-US" dirty="0"/>
                  <a:t>Query output = union of individual plans’ results</a:t>
                </a:r>
              </a:p>
              <a:p>
                <a:pPr lvl="1"/>
                <a:r>
                  <a:rPr lang="en-US" dirty="0"/>
                  <a:t>Decide for each input tuple to which plan(s) to send it</a:t>
                </a:r>
              </a:p>
              <a:p>
                <a:pPr lvl="1"/>
                <a:r>
                  <a:rPr lang="en-US" dirty="0"/>
                  <a:t>Main idea: split each input relation into </a:t>
                </a:r>
                <a:r>
                  <a:rPr lang="en-US" dirty="0">
                    <a:solidFill>
                      <a:schemeClr val="accent6"/>
                    </a:solidFill>
                  </a:rPr>
                  <a:t>heavy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2"/>
                    </a:solidFill>
                  </a:rPr>
                  <a:t>light</a:t>
                </a:r>
              </a:p>
              <a:p>
                <a:pPr lvl="2"/>
                <a:r>
                  <a:rPr lang="en-US" dirty="0"/>
                  <a:t>Goal: enforce desirable degree constraints for each tree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FC7C3-0789-44DF-99C6-A0A6DE569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506153"/>
              </a:xfrm>
              <a:blipFill>
                <a:blip r:embed="rId2"/>
                <a:stretch>
                  <a:fillRect l="-1741" t="-2609" r="-2716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BBAAEF4-45E8-40EB-A00F-335B4B0B157D}"/>
              </a:ext>
            </a:extLst>
          </p:cNvPr>
          <p:cNvSpPr/>
          <p:nvPr/>
        </p:nvSpPr>
        <p:spPr>
          <a:xfrm>
            <a:off x="0" y="4854220"/>
            <a:ext cx="8626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[Marx 13] Marx. Tractable hypergraph properties for constraint satisfaction and conjunctive queries. J.ACM’13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https://doi.org/10.1145/2535926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BB2C6-6F27-4E03-811C-0F64B4C2593E}"/>
              </a:ext>
            </a:extLst>
          </p:cNvPr>
          <p:cNvSpPr/>
          <p:nvPr/>
        </p:nvSpPr>
        <p:spPr>
          <a:xfrm>
            <a:off x="0" y="4681958"/>
            <a:ext cx="8626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[Alon+ 97] Alon,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Yuster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Zwick. Finding and counting given length cycles. Algorithmica’97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https://doi.org/10.1007/BF02523189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487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678-3652-4101-9E47-04233CC1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327834" cy="395878"/>
          </a:xfrm>
        </p:spPr>
        <p:txBody>
          <a:bodyPr/>
          <a:lstStyle/>
          <a:p>
            <a:r>
              <a:rPr lang="en-US"/>
              <a:t>Multiple Plans: Plan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/>
              <p:nvPr/>
            </p:nvSpPr>
            <p:spPr>
              <a:xfrm>
                <a:off x="844939" y="4391223"/>
                <a:ext cx="43518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9" y="4391223"/>
                <a:ext cx="43518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/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/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blipFill>
                <a:blip r:embed="rId4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/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blipFill>
                <a:blip r:embed="rId5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/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blipFill>
                <a:blip r:embed="rId6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/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/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DC7EF-3F9E-4F18-93C7-3A47F63CDB02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 flipH="1">
            <a:off x="1062533" y="976075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2929EF-FE85-4C34-8489-16CCE0C01D6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062533" y="3024699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236C1C-BDC0-4A6D-97AD-DF7982394B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>
            <a:off x="1062533" y="2341880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70A9EB-DC20-4B87-8028-BEB6C9C8699A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1062533" y="1659062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DAC2-2EE8-4924-8CB1-35E29CDCC2A2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1062531" y="3703003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B4B27E-7242-4972-9FB8-643BE401B3C1}"/>
                  </a:ext>
                </a:extLst>
              </p:cNvPr>
              <p:cNvSpPr txBox="1"/>
              <p:nvPr/>
            </p:nvSpPr>
            <p:spPr>
              <a:xfrm>
                <a:off x="4031287" y="893896"/>
                <a:ext cx="4753188" cy="1869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sz="3000">
                    <a:latin typeface="+mn-lt"/>
                  </a:rPr>
                  <a:t>: contains all tuples whose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>
                    <a:latin typeface="+mn-lt"/>
                  </a:rPr>
                  <a:t>-values occur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3000">
                    <a:latin typeface="+mn-lt"/>
                  </a:rPr>
                  <a:t> times (fewer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sz="3000">
                    <a:latin typeface="+mn-lt"/>
                  </a:rPr>
                  <a:t>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>
                    <a:latin typeface="+mn-lt"/>
                  </a:rPr>
                  <a:t>-values exist)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B4B27E-7242-4972-9FB8-643BE401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87" y="893896"/>
                <a:ext cx="4753188" cy="1869614"/>
              </a:xfrm>
              <a:prstGeom prst="rect">
                <a:avLst/>
              </a:prstGeom>
              <a:blipFill>
                <a:blip r:embed="rId9"/>
                <a:stretch>
                  <a:fillRect l="-4872" t="-6209" r="-282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246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678-3652-4101-9E47-04233CC1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327834" cy="395878"/>
          </a:xfrm>
        </p:spPr>
        <p:txBody>
          <a:bodyPr/>
          <a:lstStyle/>
          <a:p>
            <a:r>
              <a:rPr lang="en-US"/>
              <a:t>Multiple Plans: Plan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/>
              <p:nvPr/>
            </p:nvSpPr>
            <p:spPr>
              <a:xfrm>
                <a:off x="844939" y="4391223"/>
                <a:ext cx="5637634" cy="49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>
                    <a:latin typeface="+mn-lt"/>
                  </a:rPr>
                  <a:t>: computes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9" y="4391223"/>
                <a:ext cx="5637634" cy="498598"/>
              </a:xfrm>
              <a:prstGeom prst="rect">
                <a:avLst/>
              </a:prstGeom>
              <a:blipFill>
                <a:blip r:embed="rId2"/>
                <a:stretch>
                  <a:fillRect t="-15854" b="-47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/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410"/>
                <a:ext cx="21250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/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197397"/>
                <a:ext cx="2125069" cy="461665"/>
              </a:xfrm>
              <a:prstGeom prst="rect">
                <a:avLst/>
              </a:prstGeom>
              <a:blipFill>
                <a:blip r:embed="rId4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/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880215"/>
                <a:ext cx="2125069" cy="461665"/>
              </a:xfrm>
              <a:prstGeom prst="rect">
                <a:avLst/>
              </a:prstGeom>
              <a:blipFill>
                <a:blip r:embed="rId5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/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563034"/>
                <a:ext cx="2125070" cy="461665"/>
              </a:xfrm>
              <a:prstGeom prst="rect">
                <a:avLst/>
              </a:prstGeom>
              <a:blipFill>
                <a:blip r:embed="rId6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/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241338"/>
                <a:ext cx="2125069" cy="461665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/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3919642"/>
                <a:ext cx="212506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DC7EF-3F9E-4F18-93C7-3A47F63CDB02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 flipH="1">
            <a:off x="1062533" y="976075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2929EF-FE85-4C34-8489-16CCE0C01D6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062533" y="3024699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236C1C-BDC0-4A6D-97AD-DF7982394B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>
            <a:off x="1062533" y="2341880"/>
            <a:ext cx="0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70A9EB-DC20-4B87-8028-BEB6C9C8699A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1062533" y="1659062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DAC2-2EE8-4924-8CB1-35E29CDCC2A2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1062531" y="3703003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/>
              <p:nvPr/>
            </p:nvSpPr>
            <p:spPr>
              <a:xfrm>
                <a:off x="3510023" y="138794"/>
                <a:ext cx="563397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+mn-lt"/>
                  </a:rPr>
                  <a:t>Degree constraint: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023" y="138794"/>
                <a:ext cx="5633978" cy="610936"/>
              </a:xfrm>
              <a:prstGeom prst="rect">
                <a:avLst/>
              </a:prstGeom>
              <a:blipFill>
                <a:blip r:embed="rId9"/>
                <a:stretch>
                  <a:fillRect l="-2273" t="-5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C8655E-1E5D-4606-9315-C263FA8180F4}"/>
                  </a:ext>
                </a:extLst>
              </p:cNvPr>
              <p:cNvSpPr txBox="1"/>
              <p:nvPr/>
            </p:nvSpPr>
            <p:spPr>
              <a:xfrm>
                <a:off x="2125065" y="3919642"/>
                <a:ext cx="84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C8655E-1E5D-4606-9315-C263FA818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5" y="3919642"/>
                <a:ext cx="84369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32EE4B-ABA5-488E-8111-679DBE9EA8EB}"/>
                  </a:ext>
                </a:extLst>
              </p:cNvPr>
              <p:cNvSpPr txBox="1"/>
              <p:nvPr/>
            </p:nvSpPr>
            <p:spPr>
              <a:xfrm>
                <a:off x="2125064" y="514410"/>
                <a:ext cx="84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32EE4B-ABA5-488E-8111-679DBE9EA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514410"/>
                <a:ext cx="84369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46AD6-E196-4531-9700-09BF6A21EFE7}"/>
                  </a:ext>
                </a:extLst>
              </p:cNvPr>
              <p:cNvSpPr txBox="1"/>
              <p:nvPr/>
            </p:nvSpPr>
            <p:spPr>
              <a:xfrm>
                <a:off x="2125064" y="1197228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46AD6-E196-4531-9700-09BF6A21E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1197228"/>
                <a:ext cx="1274580" cy="4469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37CEC0-245F-441F-8EC1-5B6958E4D11B}"/>
                  </a:ext>
                </a:extLst>
              </p:cNvPr>
              <p:cNvSpPr txBox="1"/>
              <p:nvPr/>
            </p:nvSpPr>
            <p:spPr>
              <a:xfrm>
                <a:off x="2125064" y="1877242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37CEC0-245F-441F-8EC1-5B6958E4D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1877242"/>
                <a:ext cx="1274580" cy="4469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114DA-CE76-4D28-B032-19974A7CB7FA}"/>
                  </a:ext>
                </a:extLst>
              </p:cNvPr>
              <p:cNvSpPr txBox="1"/>
              <p:nvPr/>
            </p:nvSpPr>
            <p:spPr>
              <a:xfrm>
                <a:off x="2127806" y="2570376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114DA-CE76-4D28-B032-19974A7C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06" y="2570376"/>
                <a:ext cx="1274580" cy="4469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07885-FD47-4A2A-AF5D-9E813D91FED8}"/>
                  </a:ext>
                </a:extLst>
              </p:cNvPr>
              <p:cNvSpPr txBox="1"/>
              <p:nvPr/>
            </p:nvSpPr>
            <p:spPr>
              <a:xfrm>
                <a:off x="2125064" y="3239628"/>
                <a:ext cx="127458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+mn-lt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907885-FD47-4A2A-AF5D-9E813D91F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4" y="3239628"/>
                <a:ext cx="1274580" cy="4469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B4B27E-7242-4972-9FB8-643BE401B3C1}"/>
                  </a:ext>
                </a:extLst>
              </p:cNvPr>
              <p:cNvSpPr txBox="1"/>
              <p:nvPr/>
            </p:nvSpPr>
            <p:spPr>
              <a:xfrm>
                <a:off x="4031287" y="893896"/>
                <a:ext cx="4753188" cy="1869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sz="3000">
                    <a:latin typeface="+mn-lt"/>
                  </a:rPr>
                  <a:t>: contains all tuples whose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>
                    <a:latin typeface="+mn-lt"/>
                  </a:rPr>
                  <a:t>-values occur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3000">
                    <a:latin typeface="+mn-lt"/>
                  </a:rPr>
                  <a:t> times (fewer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sz="3000">
                    <a:latin typeface="+mn-lt"/>
                  </a:rPr>
                  <a:t>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>
                    <a:latin typeface="+mn-lt"/>
                  </a:rPr>
                  <a:t>-values exist)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B4B27E-7242-4972-9FB8-643BE401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87" y="893896"/>
                <a:ext cx="4753188" cy="1869614"/>
              </a:xfrm>
              <a:prstGeom prst="rect">
                <a:avLst/>
              </a:prstGeom>
              <a:blipFill>
                <a:blip r:embed="rId16"/>
                <a:stretch>
                  <a:fillRect l="-4872" t="-6209" r="-282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264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0163-E3E6-4C09-8201-55ADE865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Plans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9A1D9-6F43-4886-BDE6-68E37A170EF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276731"/>
              </a:xfrm>
            </p:spPr>
            <p:txBody>
              <a:bodyPr/>
              <a:lstStyle/>
              <a:p>
                <a:r>
                  <a:rPr lang="en-US"/>
                  <a:t>Note that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/>
                  <a:t> together with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∖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endParaRPr lang="en-US"/>
              </a:p>
              <a:p>
                <a:r>
                  <a:rPr lang="en-US"/>
                  <a:t>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/>
                  <a:t> is the union of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/>
                  <a:t> and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To compute the latter, apply the same trick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9A1D9-6F43-4886-BDE6-68E37A170E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3276731"/>
              </a:xfrm>
              <a:blipFill>
                <a:blip r:embed="rId2"/>
                <a:stretch>
                  <a:fillRect l="-1741" t="-2788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302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4678-3652-4101-9E47-04233CC1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327834" cy="395878"/>
          </a:xfrm>
        </p:spPr>
        <p:txBody>
          <a:bodyPr/>
          <a:lstStyle/>
          <a:p>
            <a:r>
              <a:rPr lang="en-US"/>
              <a:t>Multiple Plans: Plan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/>
              <p:nvPr/>
            </p:nvSpPr>
            <p:spPr>
              <a:xfrm>
                <a:off x="844939" y="4391223"/>
                <a:ext cx="6781600" cy="499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>
                    <a:latin typeface="+mn-lt"/>
                  </a:rPr>
                  <a:t>: computes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sz="3600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A3545D-EB52-4FAB-9BE9-D88EABAE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9" y="4391223"/>
                <a:ext cx="6781600" cy="499432"/>
              </a:xfrm>
              <a:prstGeom prst="rect">
                <a:avLst/>
              </a:prstGeom>
              <a:blipFill>
                <a:blip r:embed="rId2"/>
                <a:stretch>
                  <a:fillRect t="-15854" b="-47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/>
              <p:nvPr/>
            </p:nvSpPr>
            <p:spPr>
              <a:xfrm>
                <a:off x="-1" y="514410"/>
                <a:ext cx="241260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630534-C899-463B-B1F5-2C3A692B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14410"/>
                <a:ext cx="241260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/>
              <p:nvPr/>
            </p:nvSpPr>
            <p:spPr>
              <a:xfrm>
                <a:off x="-2" y="1197397"/>
                <a:ext cx="241260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21429-1E46-47F0-B6E3-3DE9C3E16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197397"/>
                <a:ext cx="2412609" cy="461665"/>
              </a:xfrm>
              <a:prstGeom prst="rect">
                <a:avLst/>
              </a:prstGeom>
              <a:blipFill>
                <a:blip r:embed="rId4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/>
              <p:nvPr/>
            </p:nvSpPr>
            <p:spPr>
              <a:xfrm>
                <a:off x="-2" y="1880215"/>
                <a:ext cx="2412609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619581-8601-4B48-9A48-94C0EDFC5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880215"/>
                <a:ext cx="2412609" cy="461665"/>
              </a:xfrm>
              <a:prstGeom prst="rect">
                <a:avLst/>
              </a:prstGeom>
              <a:blipFill>
                <a:blip r:embed="rId5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/>
              <p:nvPr/>
            </p:nvSpPr>
            <p:spPr>
              <a:xfrm>
                <a:off x="-2" y="2563034"/>
                <a:ext cx="241260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44C9F3-44EB-4FFC-BA8E-B64353256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563034"/>
                <a:ext cx="2412608" cy="461665"/>
              </a:xfrm>
              <a:prstGeom prst="rect">
                <a:avLst/>
              </a:prstGeom>
              <a:blipFill>
                <a:blip r:embed="rId6"/>
                <a:stretch>
                  <a:fillRect b="-89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/>
              <p:nvPr/>
            </p:nvSpPr>
            <p:spPr>
              <a:xfrm>
                <a:off x="-2" y="3241338"/>
                <a:ext cx="2412608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,_</m:t>
                        </m:r>
                      </m:e>
                    </m:d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E1822D-5320-47EC-BCA0-48F32C524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241338"/>
                <a:ext cx="2412608" cy="461665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/>
              <p:nvPr/>
            </p:nvSpPr>
            <p:spPr>
              <a:xfrm>
                <a:off x="-4" y="3919642"/>
                <a:ext cx="2412607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:r>
                  <a:rPr lang="en-US" sz="18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FEB658-4453-4802-A23D-62DAAB0D6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3919642"/>
                <a:ext cx="2412607" cy="461665"/>
              </a:xfrm>
              <a:prstGeom prst="rect">
                <a:avLst/>
              </a:prstGeom>
              <a:blipFill>
                <a:blip r:embed="rId8"/>
                <a:stretch>
                  <a:fillRect b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DC7EF-3F9E-4F18-93C7-3A47F63CDB02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 bwMode="auto">
          <a:xfrm flipH="1">
            <a:off x="1206303" y="976075"/>
            <a:ext cx="1" cy="22132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2929EF-FE85-4C34-8489-16CCE0C01D6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 bwMode="auto">
          <a:xfrm>
            <a:off x="1206302" y="3024699"/>
            <a:ext cx="0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236C1C-BDC0-4A6D-97AD-DF7982394B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 flipH="1">
            <a:off x="1206302" y="2341880"/>
            <a:ext cx="1" cy="22115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70A9EB-DC20-4B87-8028-BEB6C9C8699A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1206303" y="1659062"/>
            <a:ext cx="0" cy="2211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80DAC2-2EE8-4924-8CB1-35E29CDCC2A2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1206300" y="3703003"/>
            <a:ext cx="2" cy="21663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/>
              <p:nvPr/>
            </p:nvSpPr>
            <p:spPr>
              <a:xfrm>
                <a:off x="3510023" y="138794"/>
                <a:ext cx="5633978" cy="61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+mn-lt"/>
                  </a:rPr>
                  <a:t>Degree constraint: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sz="2000">
                  <a:latin typeface="+mn-lt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7AC30-5888-4082-A9E8-F0F079E0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023" y="138794"/>
                <a:ext cx="5633978" cy="611449"/>
              </a:xfrm>
              <a:prstGeom prst="rect">
                <a:avLst/>
              </a:prstGeom>
              <a:blipFill>
                <a:blip r:embed="rId9"/>
                <a:stretch>
                  <a:fillRect l="-2273" t="-5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B4B27E-7242-4972-9FB8-643BE401B3C1}"/>
                  </a:ext>
                </a:extLst>
              </p:cNvPr>
              <p:cNvSpPr txBox="1"/>
              <p:nvPr/>
            </p:nvSpPr>
            <p:spPr>
              <a:xfrm>
                <a:off x="4031287" y="893896"/>
                <a:ext cx="4753188" cy="2902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sz="3000">
                    <a:latin typeface="+mn-lt"/>
                  </a:rPr>
                  <a:t>: contains all tuples whose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>
                    <a:latin typeface="+mn-lt"/>
                  </a:rPr>
                  <a:t>-values occur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3000">
                    <a:latin typeface="+mn-lt"/>
                  </a:rPr>
                  <a:t> times (fewer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sz="3000">
                    <a:latin typeface="+mn-lt"/>
                  </a:rPr>
                  <a:t>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>
                    <a:latin typeface="+mn-lt"/>
                  </a:rPr>
                  <a:t>-values exist)</a:t>
                </a:r>
              </a:p>
              <a:p>
                <a:endParaRPr lang="en-US" sz="32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lang="en-US" sz="300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B4B27E-7242-4972-9FB8-643BE401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87" y="893896"/>
                <a:ext cx="4753188" cy="2902333"/>
              </a:xfrm>
              <a:prstGeom prst="rect">
                <a:avLst/>
              </a:prstGeom>
              <a:blipFill>
                <a:blip r:embed="rId10"/>
                <a:stretch>
                  <a:fillRect l="-4872" t="-3992" r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058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0662-D7A8-4CED-BB3B-A2A9A96E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Plans 3 to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B7FDA-EBBE-48F3-8D9A-832A5037D73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040337"/>
              </a:xfrm>
            </p:spPr>
            <p:txBody>
              <a:bodyPr/>
              <a:lstStyle/>
              <a:p>
                <a:r>
                  <a:rPr lang="en-US"/>
                  <a:t>Plans discussed so far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/>
              </a:p>
              <a:p>
                <a:r>
                  <a:rPr lang="en-US"/>
                  <a:t>Continue analogously to compute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What is missing?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B7FDA-EBBE-48F3-8D9A-832A5037D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040337"/>
              </a:xfrm>
              <a:blipFill>
                <a:blip r:embed="rId2"/>
                <a:stretch>
                  <a:fillRect l="-1741" t="-2262" b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4564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0662-D7A8-4CED-BB3B-A2A9A96E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051844" cy="395878"/>
          </a:xfrm>
        </p:spPr>
        <p:txBody>
          <a:bodyPr/>
          <a:lstStyle/>
          <a:p>
            <a:r>
              <a:rPr lang="en-US"/>
              <a:t>The 7-th Plan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B7FDA-EBBE-48F3-8D9A-832A5037D73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981457"/>
              </a:xfrm>
            </p:spPr>
            <p:txBody>
              <a:bodyPr/>
              <a:lstStyle/>
              <a:p>
                <a:r>
                  <a:rPr lang="en-US"/>
                  <a:t>Join all light-only partitions with each other:</a:t>
                </a:r>
                <a:endParaRPr lang="en-US" i="1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⋈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Input now satisfies the other degree constraint: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∈{2,3,5,6}:∀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Use decomposition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for it!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B7FDA-EBBE-48F3-8D9A-832A5037D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981457"/>
              </a:xfrm>
              <a:blipFill>
                <a:blip r:embed="rId2"/>
                <a:stretch>
                  <a:fillRect l="-1741" t="-3067" b="-5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0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C32B09-579D-4AF1-95C4-B80F408F4E88}"/>
              </a:ext>
            </a:extLst>
          </p:cNvPr>
          <p:cNvSpPr/>
          <p:nvPr/>
        </p:nvSpPr>
        <p:spPr>
          <a:xfrm>
            <a:off x="61877" y="2956332"/>
            <a:ext cx="7905505" cy="563765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3CBEA-A3A6-4C79-BFE1-4941E6040C28}"/>
              </a:ext>
            </a:extLst>
          </p:cNvPr>
          <p:cNvSpPr/>
          <p:nvPr/>
        </p:nvSpPr>
        <p:spPr>
          <a:xfrm>
            <a:off x="61877" y="804802"/>
            <a:ext cx="7905505" cy="47266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BA46B-ED45-4261-AB0C-8EC91F471AF6}"/>
              </a:ext>
            </a:extLst>
          </p:cNvPr>
          <p:cNvSpPr/>
          <p:nvPr/>
        </p:nvSpPr>
        <p:spPr>
          <a:xfrm>
            <a:off x="61877" y="1950833"/>
            <a:ext cx="7905505" cy="100549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236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07A9-95C0-4EE2-A447-AA93B585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606757" cy="395878"/>
          </a:xfrm>
        </p:spPr>
        <p:txBody>
          <a:bodyPr/>
          <a:lstStyle/>
          <a:p>
            <a:r>
              <a:rPr lang="en-US"/>
              <a:t>Analysis and Discussion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EC85-6ED3-469D-8725-A8DED4DBC16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150432"/>
              </a:xfrm>
            </p:spPr>
            <p:txBody>
              <a:bodyPr/>
              <a:lstStyle/>
              <a:p>
                <a:r>
                  <a:rPr lang="en-US"/>
                  <a:t>Rewrite 6-cycle into 7 sub-queries</a:t>
                </a:r>
              </a:p>
              <a:p>
                <a:pPr lvl="1"/>
                <a:r>
                  <a:rPr lang="en-US"/>
                  <a:t>Six of them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, copying the heavy attribute to intermediate bags</a:t>
                </a:r>
              </a:p>
              <a:p>
                <a:pPr lvl="1"/>
                <a:r>
                  <a:rPr lang="en-US"/>
                  <a:t>One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 on the all-light case</a:t>
                </a:r>
              </a:p>
              <a:p>
                <a:r>
                  <a:rPr lang="en-US"/>
                  <a:t>Analysis</a:t>
                </a:r>
              </a:p>
              <a:p>
                <a:pPr lvl="1"/>
                <a:r>
                  <a:rPr lang="en-US"/>
                  <a:t>Assigning input tuples to subqueries: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Bag materialization: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Bag size:	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Running </a:t>
                </a:r>
                <a:r>
                  <a:rPr lang="en-US" err="1"/>
                  <a:t>Yannakakis</a:t>
                </a:r>
                <a:r>
                  <a:rPr lang="en-US"/>
                  <a:t> on each of the 7 trees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5/3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/>
                  <a:t>Beats single-tree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and WCO-join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EC85-6ED3-469D-8725-A8DED4DBC1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150432"/>
              </a:xfrm>
              <a:blipFill>
                <a:blip r:embed="rId2"/>
                <a:stretch>
                  <a:fillRect l="-1741" t="-2203" b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169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15E9-EB04-4B01-8185-AD44A68C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5950347" cy="395878"/>
          </a:xfrm>
        </p:spPr>
        <p:txBody>
          <a:bodyPr/>
          <a:lstStyle/>
          <a:p>
            <a:r>
              <a:rPr lang="en-US"/>
              <a:t>Tree Decompositions: 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140BF-5C1D-485B-8EC2-DCF9D6FD46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985706"/>
          </a:xfrm>
        </p:spPr>
        <p:txBody>
          <a:bodyPr/>
          <a:lstStyle/>
          <a:p>
            <a:r>
              <a:rPr lang="en-US" dirty="0"/>
              <a:t>WCO join algorithms applied to a query Q: complexity determined by the AGM bound for Q</a:t>
            </a:r>
          </a:p>
          <a:p>
            <a:r>
              <a:rPr lang="en-US" dirty="0"/>
              <a:t>Decomposing Q into a tree creates bags that each may have a lower AGM bound value (fractional hypertree width)</a:t>
            </a:r>
          </a:p>
          <a:p>
            <a:r>
              <a:rPr lang="en-US" dirty="0"/>
              <a:t>This reduces time complexity</a:t>
            </a:r>
          </a:p>
          <a:p>
            <a:pPr lvl="1"/>
            <a:r>
              <a:rPr lang="en-US" dirty="0"/>
              <a:t>Materialize each bag using a WCO join algorithm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Yannakakis</a:t>
            </a:r>
            <a:r>
              <a:rPr lang="en-US" dirty="0"/>
              <a:t> algorithm on the tree with materialized bags as input</a:t>
            </a:r>
          </a:p>
          <a:p>
            <a:endParaRPr lang="en-US" dirty="0"/>
          </a:p>
          <a:p>
            <a:r>
              <a:rPr lang="en-US" dirty="0"/>
              <a:t>Design goal: minimize width of tree, but ensure that each input relation is covered by a bag and the tree is attribute-connected!</a:t>
            </a:r>
          </a:p>
        </p:txBody>
      </p:sp>
    </p:spTree>
    <p:extLst>
      <p:ext uri="{BB962C8B-B14F-4D97-AF65-F5344CB8AC3E}">
        <p14:creationId xmlns:p14="http://schemas.microsoft.com/office/powerpoint/2010/main" val="466136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15E9-EB04-4B01-8185-AD44A68C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6428042" cy="395878"/>
          </a:xfrm>
        </p:spPr>
        <p:txBody>
          <a:bodyPr/>
          <a:lstStyle/>
          <a:p>
            <a:r>
              <a:rPr lang="en-US"/>
              <a:t>Tree Decompositions: Degree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140BF-5C1D-485B-8EC2-DCF9D6FD46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588162"/>
          </a:xfrm>
        </p:spPr>
        <p:txBody>
          <a:bodyPr/>
          <a:lstStyle/>
          <a:p>
            <a:r>
              <a:rPr lang="en-US" dirty="0"/>
              <a:t>Degree constraints generalize cardinality constraints and functional dependencies</a:t>
            </a:r>
          </a:p>
          <a:p>
            <a:r>
              <a:rPr lang="en-US" dirty="0"/>
              <a:t>Enable improved complexity guarantees</a:t>
            </a:r>
          </a:p>
          <a:p>
            <a:r>
              <a:rPr lang="en-US" dirty="0"/>
              <a:t>Application to general input (with only cardinality constraints):</a:t>
            </a:r>
          </a:p>
          <a:p>
            <a:pPr lvl="1"/>
            <a:r>
              <a:rPr lang="en-US" dirty="0"/>
              <a:t>Partition input so that each </a:t>
            </a:r>
            <a:r>
              <a:rPr lang="en-US" i="1" dirty="0"/>
              <a:t>partition</a:t>
            </a:r>
            <a:r>
              <a:rPr lang="en-US" dirty="0"/>
              <a:t> satisfies stronger degree constraints</a:t>
            </a:r>
          </a:p>
          <a:p>
            <a:pPr lvl="1"/>
            <a:r>
              <a:rPr lang="en-US" dirty="0"/>
              <a:t>Use appropriate tree for each partition</a:t>
            </a:r>
          </a:p>
          <a:p>
            <a:pPr lvl="1"/>
            <a:r>
              <a:rPr lang="en-US" dirty="0"/>
              <a:t>Current frontier: </a:t>
            </a:r>
            <a:r>
              <a:rPr lang="en-US" dirty="0">
                <a:solidFill>
                  <a:schemeClr val="accent1"/>
                </a:solidFill>
              </a:rPr>
              <a:t>submodular</a:t>
            </a:r>
            <a:r>
              <a:rPr lang="en-US" dirty="0"/>
              <a:t> width</a:t>
            </a:r>
          </a:p>
          <a:p>
            <a:r>
              <a:rPr lang="en-US" dirty="0"/>
              <a:t>Application to input DB with degree constraints:</a:t>
            </a:r>
          </a:p>
          <a:p>
            <a:pPr lvl="1"/>
            <a:r>
              <a:rPr lang="en-US" dirty="0"/>
              <a:t>Degree-aware submodular width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3CB68-3952-4393-8496-8678080EB7A8}"/>
              </a:ext>
            </a:extLst>
          </p:cNvPr>
          <p:cNvSpPr/>
          <p:nvPr/>
        </p:nvSpPr>
        <p:spPr>
          <a:xfrm>
            <a:off x="0" y="4721062"/>
            <a:ext cx="92919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[Khamis, Ngo, Suciu. What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shannon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-type inequalities, submodular width, and disjunctive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datalog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have to do with one another? PODS’17]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2"/>
              </a:rPr>
              <a:t>https://doi.org/10.1145/3034786.3056105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8769A-5E5A-4DE7-A8D0-43B3EDA06304}"/>
              </a:ext>
            </a:extLst>
          </p:cNvPr>
          <p:cNvSpPr/>
          <p:nvPr/>
        </p:nvSpPr>
        <p:spPr>
          <a:xfrm>
            <a:off x="0" y="4897279"/>
            <a:ext cx="96803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[Joglekar,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Ré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It's all a matter of degree. Theory of Computing Systems’18]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https://doi.org/10.1007/s00224-017-9811-8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DC5D3-C584-4D20-BC4E-7A82FF850B3C}"/>
              </a:ext>
            </a:extLst>
          </p:cNvPr>
          <p:cNvSpPr/>
          <p:nvPr/>
        </p:nvSpPr>
        <p:spPr>
          <a:xfrm>
            <a:off x="0" y="4544844"/>
            <a:ext cx="8626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[Marx. Tractable hypergraph properties for constraint satisfaction and conjunctive queries. J.ACM’13]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https://doi.org/10.1145/2535926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249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DE4C9E-90A8-4A46-814E-309E888B9D41}"/>
              </a:ext>
            </a:extLst>
          </p:cNvPr>
          <p:cNvSpPr/>
          <p:nvPr/>
        </p:nvSpPr>
        <p:spPr>
          <a:xfrm>
            <a:off x="61877" y="2956332"/>
            <a:ext cx="7905505" cy="563765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3BF8F-B754-4A98-8BF2-023001EC3647}"/>
              </a:ext>
            </a:extLst>
          </p:cNvPr>
          <p:cNvSpPr/>
          <p:nvPr/>
        </p:nvSpPr>
        <p:spPr>
          <a:xfrm>
            <a:off x="61877" y="804802"/>
            <a:ext cx="7905505" cy="47266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D6B61-2D9F-4A86-8354-CF8924E75F72}"/>
              </a:ext>
            </a:extLst>
          </p:cNvPr>
          <p:cNvSpPr/>
          <p:nvPr/>
        </p:nvSpPr>
        <p:spPr>
          <a:xfrm>
            <a:off x="61877" y="1551794"/>
            <a:ext cx="7905505" cy="1019955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19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F3B7-934A-4FEB-BF3D-64E51222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630802" cy="395878"/>
          </a:xfrm>
        </p:spPr>
        <p:txBody>
          <a:bodyPr/>
          <a:lstStyle/>
          <a:p>
            <a:r>
              <a:rPr lang="en-US"/>
              <a:t>Optimal-Joins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29712-CD56-4452-B2EA-0E6E96B6754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051943"/>
              </a:xfrm>
            </p:spPr>
            <p:txBody>
              <a:bodyPr/>
              <a:lstStyle/>
              <a:p>
                <a:r>
                  <a:rPr lang="en-US"/>
                  <a:t>On acyclic CQs, the </a:t>
                </a:r>
                <a:r>
                  <a:rPr lang="en-US" err="1"/>
                  <a:t>Yannakakis</a:t>
                </a:r>
                <a:r>
                  <a:rPr lang="en-US"/>
                  <a:t> algorithm’s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/>
                  <a:t> matches the lower bound</a:t>
                </a:r>
              </a:p>
              <a:p>
                <a:pPr lvl="1"/>
                <a:r>
                  <a:rPr lang="en-US"/>
                  <a:t>Simple join-at-a-time query plan after semi-join reduction sweeps</a:t>
                </a:r>
              </a:p>
              <a:p>
                <a:r>
                  <a:rPr lang="en-US"/>
                  <a:t>Lower bound cannot be matched for general cyclic CQs</a:t>
                </a:r>
              </a:p>
              <a:p>
                <a:r>
                  <a:rPr lang="en-US"/>
                  <a:t>WCO joins achieve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WC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/>
                  <a:t>“Holistic” multi-way join approach</a:t>
                </a:r>
              </a:p>
              <a:p>
                <a:r>
                  <a:rPr lang="en-US"/>
                  <a:t>Tree decomposition approaches achieve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/>
                  <a:t>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is submodular width </a:t>
                </a:r>
                <a:r>
                  <a:rPr lang="en-US" err="1"/>
                  <a:t>subw</a:t>
                </a:r>
                <a:r>
                  <a:rPr lang="en-US"/>
                  <a:t>(Q) using multi-tree decomposition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subw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WC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, but usually better</a:t>
                </a:r>
              </a:p>
              <a:p>
                <a:pPr lvl="2"/>
                <a:r>
                  <a:rPr lang="en-US"/>
                  <a:t>6-cycle: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WC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/>
                  <a:t>, but multi-tree approach achieves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5/3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29712-CD56-4452-B2EA-0E6E96B67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051943"/>
              </a:xfrm>
              <a:blipFill>
                <a:blip r:embed="rId2"/>
                <a:stretch>
                  <a:fillRect l="-1741" t="-1955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009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7B01-1D05-44E7-8D7E-7CA5214D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2491067" cy="395878"/>
          </a:xfrm>
        </p:spPr>
        <p:txBody>
          <a:bodyPr/>
          <a:lstStyle/>
          <a:p>
            <a:r>
              <a:rPr lang="en-US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37FC8-E026-4EB0-894A-DF122899F5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790781"/>
          </a:xfrm>
        </p:spPr>
        <p:txBody>
          <a:bodyPr/>
          <a:lstStyle/>
          <a:p>
            <a:r>
              <a:rPr lang="en-US" dirty="0"/>
              <a:t>Extensions of the query model</a:t>
            </a:r>
          </a:p>
          <a:p>
            <a:pPr lvl="1"/>
            <a:r>
              <a:rPr lang="en-US" dirty="0"/>
              <a:t>Projections and aggregation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Factorized DB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Stronger notions of optimality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…and many more (see our tutorial paper)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F829B-60A1-4D07-A021-332B1D54B307}"/>
              </a:ext>
            </a:extLst>
          </p:cNvPr>
          <p:cNvSpPr/>
          <p:nvPr/>
        </p:nvSpPr>
        <p:spPr>
          <a:xfrm>
            <a:off x="1692086" y="1431632"/>
            <a:ext cx="53153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[Khamis, Ngo, Rudra. FAQ: questions asked frequently. PODS’16]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2"/>
              </a:rPr>
              <a:t>https://doi.org/10.1145/2902251.2902280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10F6B-4C5C-4EFA-80E8-BC08EB34E028}"/>
              </a:ext>
            </a:extLst>
          </p:cNvPr>
          <p:cNvSpPr/>
          <p:nvPr/>
        </p:nvSpPr>
        <p:spPr>
          <a:xfrm>
            <a:off x="1692087" y="2275041"/>
            <a:ext cx="72385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Bakibayev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Kočiský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Olteanu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Závodný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Aggregation and Ordering in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Factorised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Databases. PVLDB’13]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https://doi.org/10.14778/2556549.2556579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15C66-E32A-449A-AAAA-549ED3C68F7E}"/>
              </a:ext>
            </a:extLst>
          </p:cNvPr>
          <p:cNvSpPr/>
          <p:nvPr/>
        </p:nvSpPr>
        <p:spPr>
          <a:xfrm>
            <a:off x="1692088" y="2445207"/>
            <a:ext cx="72385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Bakibayev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Olteanu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Závodný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FDB: A Query Engine for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Factorised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Relational Databases. PVLDB’12]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https://doi.org/10.14778/2350229.2350242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61042-50CE-4EF1-AEF5-41EF659B9AA7}"/>
              </a:ext>
            </a:extLst>
          </p:cNvPr>
          <p:cNvSpPr/>
          <p:nvPr/>
        </p:nvSpPr>
        <p:spPr>
          <a:xfrm>
            <a:off x="1692087" y="2615373"/>
            <a:ext cx="7391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Olteanu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Schleich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Factorized databases. SIGMOD Record’16]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https://doi.org/10.1145/3003665.3003667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CAD9F-E241-4A75-9531-30A8A80CB465}"/>
              </a:ext>
            </a:extLst>
          </p:cNvPr>
          <p:cNvSpPr/>
          <p:nvPr/>
        </p:nvSpPr>
        <p:spPr>
          <a:xfrm>
            <a:off x="1692087" y="2785539"/>
            <a:ext cx="7391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Olteanu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Závodny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Size bounds for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factorised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representations of query results. TODS’15]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6"/>
              </a:rPr>
              <a:t>https://doi.org/10.1145/2656335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C42FFD-C53C-4E53-9811-BB9D48040FCC}"/>
              </a:ext>
            </a:extLst>
          </p:cNvPr>
          <p:cNvSpPr/>
          <p:nvPr/>
        </p:nvSpPr>
        <p:spPr>
          <a:xfrm>
            <a:off x="1692086" y="3609940"/>
            <a:ext cx="70417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[Khamis,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Ré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Rudra. Joins via Geometric Resolutions: Worst Case and Beyond. TODS</a:t>
            </a:r>
            <a:r>
              <a:rPr lang="el-G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’16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https://doi.org/10.1145/2967101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7FF199-964C-40A0-A9DE-08CEDCF21F3A}"/>
              </a:ext>
            </a:extLst>
          </p:cNvPr>
          <p:cNvSpPr/>
          <p:nvPr/>
        </p:nvSpPr>
        <p:spPr>
          <a:xfrm>
            <a:off x="1692086" y="3772004"/>
            <a:ext cx="69207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[Ngo, Nguyen, Re, Rudra. Beyond worst-case analysis for joins with minesweeper. PODS</a:t>
            </a:r>
            <a:r>
              <a:rPr lang="el-G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’14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8"/>
              </a:rPr>
              <a:t>https://doi.org/10.1145/2594538.2594547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16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E1F88-6A43-4135-9CBC-711EC2A4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294445" cy="395878"/>
          </a:xfrm>
        </p:spPr>
        <p:txBody>
          <a:bodyPr/>
          <a:lstStyle/>
          <a:p>
            <a:r>
              <a:rPr lang="en-US"/>
              <a:t>Lower Bound for Any Query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4CB9D28-D752-46E5-BD8A-78A7A8ACFBE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077911"/>
              </a:xfrm>
            </p:spPr>
            <p:txBody>
              <a:bodyPr/>
              <a:lstStyle/>
              <a:p>
                <a:r>
                  <a:rPr lang="en-US"/>
                  <a:t>Need to read entire input at least once: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data complexity</a:t>
                </a:r>
              </a:p>
              <a:p>
                <a:r>
                  <a:rPr lang="en-US"/>
                  <a:t>Need to output every result, each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data complexity</a:t>
                </a:r>
              </a:p>
              <a:p>
                <a:endParaRPr lang="en-US"/>
              </a:p>
              <a:p>
                <a:r>
                  <a:rPr lang="en-US"/>
                  <a:t>Together: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time complexity to compute any CQ</a:t>
                </a:r>
              </a:p>
              <a:p>
                <a:endParaRPr lang="en-US"/>
              </a:p>
              <a:p>
                <a:r>
                  <a:rPr lang="en-US"/>
                  <a:t>Amazingly, the </a:t>
                </a:r>
                <a:r>
                  <a:rPr lang="en-US" err="1"/>
                  <a:t>Yannakakis</a:t>
                </a:r>
                <a:r>
                  <a:rPr lang="en-US"/>
                  <a:t> algorithm essentially matches the lower bound for </a:t>
                </a:r>
                <a:r>
                  <a:rPr lang="en-US">
                    <a:solidFill>
                      <a:schemeClr val="accent2"/>
                    </a:solidFill>
                  </a:rPr>
                  <a:t>acyclic</a:t>
                </a:r>
                <a:r>
                  <a:rPr lang="en-US"/>
                  <a:t> CQs</a:t>
                </a:r>
              </a:p>
              <a:p>
                <a:pPr lvl="1"/>
                <a:r>
                  <a:rPr lang="en-US"/>
                  <a:t>Time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4CB9D28-D752-46E5-BD8A-78A7A8ACFB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4077911"/>
              </a:xfrm>
              <a:blipFill>
                <a:blip r:embed="rId2"/>
                <a:stretch>
                  <a:fillRect l="-1741" t="-2242" r="-418" b="-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72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77801" y="43059"/>
            <a:ext cx="3318216" cy="395878"/>
          </a:xfrm>
        </p:spPr>
        <p:txBody>
          <a:bodyPr/>
          <a:lstStyle/>
          <a:p>
            <a:r>
              <a:rPr lang="en-US"/>
              <a:t>Yannakakis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02AC-7988-4C43-B12B-9057CB878C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264996"/>
          </a:xfrm>
        </p:spPr>
        <p:txBody>
          <a:bodyPr/>
          <a:lstStyle/>
          <a:p>
            <a:r>
              <a:rPr lang="en-US" dirty="0"/>
              <a:t>Given: acyclic conjunctive query Q as a rooted join tree</a:t>
            </a:r>
          </a:p>
          <a:p>
            <a:endParaRPr lang="en-US" dirty="0"/>
          </a:p>
          <a:p>
            <a:r>
              <a:rPr lang="en-US" dirty="0"/>
              <a:t>Step 1: </a:t>
            </a:r>
            <a:r>
              <a:rPr lang="en-US" dirty="0">
                <a:solidFill>
                  <a:schemeClr val="accent2"/>
                </a:solidFill>
              </a:rPr>
              <a:t>semi-join reduction </a:t>
            </a:r>
            <a:r>
              <a:rPr lang="en-US" dirty="0"/>
              <a:t>(two sweeps)</a:t>
            </a:r>
          </a:p>
          <a:p>
            <a:pPr lvl="1"/>
            <a:r>
              <a:rPr lang="en-US" dirty="0"/>
              <a:t>Semi-join reduction sweep from the leaves to root</a:t>
            </a:r>
          </a:p>
          <a:p>
            <a:pPr lvl="1"/>
            <a:r>
              <a:rPr lang="en-US" dirty="0"/>
              <a:t>Semi-join reduction sweep from root to the leaves</a:t>
            </a:r>
          </a:p>
          <a:p>
            <a:endParaRPr lang="en-US" dirty="0"/>
          </a:p>
          <a:p>
            <a:r>
              <a:rPr lang="en-US" dirty="0"/>
              <a:t>Step 2: use the </a:t>
            </a:r>
            <a:r>
              <a:rPr lang="en-US" dirty="0">
                <a:solidFill>
                  <a:schemeClr val="accent1"/>
                </a:solidFill>
              </a:rPr>
              <a:t>join tree as the query plan</a:t>
            </a:r>
          </a:p>
          <a:p>
            <a:pPr lvl="1"/>
            <a:r>
              <a:rPr lang="en-US" dirty="0"/>
              <a:t>Compute the joins bottom up, with early projections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D13923-0ED2-44F7-BC00-D92D843D6875}"/>
              </a:ext>
            </a:extLst>
          </p:cNvPr>
          <p:cNvSpPr/>
          <p:nvPr/>
        </p:nvSpPr>
        <p:spPr>
          <a:xfrm>
            <a:off x="-1" y="4854220"/>
            <a:ext cx="89306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Mihalis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Yannakakis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Algorithms for acyclic database schemes. VLDB’81]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https://dl.acm.org/doi/10.5555/1286831.1286840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053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68" y="170536"/>
            <a:ext cx="696164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7"/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sz="68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80" spc="47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680" spc="2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680" spc="17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endParaRPr sz="680">
              <a:latin typeface="Times New Roman"/>
              <a:cs typeface="Times New Roman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7DD77356-535F-6642-BCDA-501D35B8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993355" cy="395878"/>
          </a:xfrm>
        </p:spPr>
        <p:txBody>
          <a:bodyPr/>
          <a:lstStyle/>
          <a:p>
            <a:r>
              <a:rPr lang="en-US"/>
              <a:t>Yannakakis Algorithm –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950687"/>
                  </p:ext>
                </p:extLst>
              </p:nvPr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1" name="Table 4">
                <a:extLst>
                  <a:ext uri="{FF2B5EF4-FFF2-40B4-BE49-F238E27FC236}">
                    <a16:creationId xmlns:a16="http://schemas.microsoft.com/office/drawing/2014/main" id="{F56D41B1-B6F5-4018-BCA0-67E8F2F2F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950687"/>
                  </p:ext>
                </p:extLst>
              </p:nvPr>
            </p:nvGraphicFramePr>
            <p:xfrm>
              <a:off x="6305200" y="57381"/>
              <a:ext cx="803276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493" t="-2000" r="-104478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3030" t="-2000" r="-6061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60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/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F82BE5-C52A-4840-9F3D-24D64E79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91" y="57379"/>
                <a:ext cx="264752" cy="246221"/>
              </a:xfrm>
              <a:prstGeom prst="rect">
                <a:avLst/>
              </a:prstGeom>
              <a:blipFill>
                <a:blip r:embed="rId4"/>
                <a:stretch>
                  <a:fillRect l="-15909" r="-227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218890"/>
                  </p:ext>
                </p:extLst>
              </p:nvPr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Table 4">
                <a:extLst>
                  <a:ext uri="{FF2B5EF4-FFF2-40B4-BE49-F238E27FC236}">
                    <a16:creationId xmlns:a16="http://schemas.microsoft.com/office/drawing/2014/main" id="{BD5B23CC-DA29-4B43-823D-D90AA2AEF7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7218890"/>
                  </p:ext>
                </p:extLst>
              </p:nvPr>
            </p:nvGraphicFramePr>
            <p:xfrm>
              <a:off x="6106425" y="1525488"/>
              <a:ext cx="1204914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515" t="-2000" r="-207576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00000" t="-2000" r="-104478" b="-38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03030" t="-2000" r="-6061" b="-38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40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250884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/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DB1B906-9015-49D3-B6AE-32476B1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16" y="1525486"/>
                <a:ext cx="269496" cy="246221"/>
              </a:xfrm>
              <a:prstGeom prst="rect">
                <a:avLst/>
              </a:prstGeom>
              <a:blipFill>
                <a:blip r:embed="rId6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2108571"/>
                  </p:ext>
                </p:extLst>
              </p:nvPr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4">
                <a:extLst>
                  <a:ext uri="{FF2B5EF4-FFF2-40B4-BE49-F238E27FC236}">
                    <a16:creationId xmlns:a16="http://schemas.microsoft.com/office/drawing/2014/main" id="{B0EAA4FA-2445-43BD-A69B-1983136D4E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2108571"/>
                  </p:ext>
                </p:extLst>
              </p:nvPr>
            </p:nvGraphicFramePr>
            <p:xfrm>
              <a:off x="5366189" y="3615797"/>
              <a:ext cx="401638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493" t="-2000" r="-5970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30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/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E331FC4-4931-48E5-BED0-C75D4EB24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080" y="3615795"/>
                <a:ext cx="269496" cy="246221"/>
              </a:xfrm>
              <a:prstGeom prst="rect">
                <a:avLst/>
              </a:prstGeom>
              <a:blipFill>
                <a:blip r:embed="rId8"/>
                <a:stretch>
                  <a:fillRect l="-15556" r="-2222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0513348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198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198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3" name="Table 4">
                <a:extLst>
                  <a:ext uri="{FF2B5EF4-FFF2-40B4-BE49-F238E27FC236}">
                    <a16:creationId xmlns:a16="http://schemas.microsoft.com/office/drawing/2014/main" id="{2E4E12B9-7DBE-449A-8A88-114DDE94E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0513348"/>
                  </p:ext>
                </p:extLst>
              </p:nvPr>
            </p:nvGraphicFramePr>
            <p:xfrm>
              <a:off x="7417163" y="3615795"/>
              <a:ext cx="120491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638">
                      <a:extLst>
                        <a:ext uri="{9D8B030D-6E8A-4147-A177-3AD203B41FA5}">
                          <a16:colId xmlns:a16="http://schemas.microsoft.com/office/drawing/2014/main" val="3539499278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3482912769"/>
                        </a:ext>
                      </a:extLst>
                    </a:gridCol>
                    <a:gridCol w="401638">
                      <a:extLst>
                        <a:ext uri="{9D8B030D-6E8A-4147-A177-3AD203B41FA5}">
                          <a16:colId xmlns:a16="http://schemas.microsoft.com/office/drawing/2014/main" val="413275616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515" t="-2000" r="-207576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100000" t="-2000" r="-104478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9"/>
                          <a:stretch>
                            <a:fillRect l="-203030" t="-2000" r="-6061" b="-3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11862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14136733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6194832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1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4118561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/>
                            <a:t>2000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31283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/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2AB41A6-E23D-40A5-BF28-3AA994FE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54" y="3615793"/>
                <a:ext cx="269496" cy="246221"/>
              </a:xfrm>
              <a:prstGeom prst="rect">
                <a:avLst/>
              </a:prstGeom>
              <a:blipFill>
                <a:blip r:embed="rId10"/>
                <a:stretch>
                  <a:fillRect l="-18182" r="-45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B703DD-F98B-4E24-84C5-14F6114CD52C}"/>
              </a:ext>
            </a:extLst>
          </p:cNvPr>
          <p:cNvCxnSpPr>
            <a:cxnSpLocks/>
            <a:stCxn id="91" idx="0"/>
            <a:endCxn id="89" idx="2"/>
          </p:cNvCxnSpPr>
          <p:nvPr/>
        </p:nvCxnSpPr>
        <p:spPr bwMode="auto">
          <a:xfrm flipV="1">
            <a:off x="5567008" y="2897088"/>
            <a:ext cx="1141874" cy="71870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E4D84-BCD7-4C4E-A901-CD229733B6DA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 bwMode="auto">
          <a:xfrm>
            <a:off x="6708882" y="2897088"/>
            <a:ext cx="1310738" cy="71870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9AD25-E367-4661-95A5-151CE03D67EA}"/>
              </a:ext>
            </a:extLst>
          </p:cNvPr>
          <p:cNvCxnSpPr>
            <a:cxnSpLocks/>
            <a:stCxn id="61" idx="2"/>
            <a:endCxn id="89" idx="0"/>
          </p:cNvCxnSpPr>
          <p:nvPr/>
        </p:nvCxnSpPr>
        <p:spPr bwMode="auto">
          <a:xfrm>
            <a:off x="6706838" y="1002261"/>
            <a:ext cx="2044" cy="52322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564CC7-9141-41BF-AE37-E8863734E1E4}"/>
                  </a:ext>
                </a:extLst>
              </p:cNvPr>
              <p:cNvSpPr txBox="1"/>
              <p:nvPr/>
            </p:nvSpPr>
            <p:spPr>
              <a:xfrm>
                <a:off x="5721440" y="3088303"/>
                <a:ext cx="27767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564CC7-9141-41BF-AE37-E8863734E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40" y="3088303"/>
                <a:ext cx="277670" cy="246221"/>
              </a:xfrm>
              <a:prstGeom prst="rect">
                <a:avLst/>
              </a:prstGeom>
              <a:blipFill>
                <a:blip r:embed="rId11"/>
                <a:stretch>
                  <a:fillRect l="-17778" r="-44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F35368B-C59E-468C-9D49-ACDD6BB0A009}"/>
                  </a:ext>
                </a:extLst>
              </p:cNvPr>
              <p:cNvSpPr txBox="1"/>
              <p:nvPr/>
            </p:nvSpPr>
            <p:spPr>
              <a:xfrm>
                <a:off x="7511101" y="3085083"/>
                <a:ext cx="5918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F35368B-C59E-468C-9D49-ACDD6BB0A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01" y="3085083"/>
                <a:ext cx="591889" cy="246221"/>
              </a:xfrm>
              <a:prstGeom prst="rect">
                <a:avLst/>
              </a:prstGeom>
              <a:blipFill>
                <a:blip r:embed="rId12"/>
                <a:stretch>
                  <a:fillRect l="-11340" t="-25000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/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latin typeface="+mn-lt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72DD2-066F-4E91-9780-A4474D5E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362" y="1140764"/>
                <a:ext cx="591889" cy="246221"/>
              </a:xfrm>
              <a:prstGeom prst="rect">
                <a:avLst/>
              </a:prstGeom>
              <a:blipFill>
                <a:blip r:embed="rId13"/>
                <a:stretch>
                  <a:fillRect l="-12371" t="-24390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E1E6A4C-9C19-4AD7-85E2-92DC0E08742F}"/>
                  </a:ext>
                </a:extLst>
              </p:cNvPr>
              <p:cNvSpPr/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E1E6A4C-9C19-4AD7-85E2-92DC0E087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245"/>
                <a:ext cx="6057787" cy="369332"/>
              </a:xfrm>
              <a:prstGeom prst="rect">
                <a:avLst/>
              </a:prstGeom>
              <a:blipFill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605682"/>
      </p:ext>
    </p:extLst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wolf_master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A9AD4"/>
      </a:accent1>
      <a:accent2>
        <a:srgbClr val="ED7C30"/>
      </a:accent2>
      <a:accent3>
        <a:srgbClr val="A4A5A4"/>
      </a:accent3>
      <a:accent4>
        <a:srgbClr val="FEBF00"/>
      </a:accent4>
      <a:accent5>
        <a:srgbClr val="4571C4"/>
      </a:accent5>
      <a:accent6>
        <a:srgbClr val="6FAC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lfgang_template.potx" id="{F6C827A3-F1FC-40EE-BFBF-81725F7F767B}" vid="{E6171C9E-2E9E-4986-9672-0EA63758826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BF000E120974CA7D69E789CF00EA4" ma:contentTypeVersion="6" ma:contentTypeDescription="Create a new document." ma:contentTypeScope="" ma:versionID="1e499f780dda7f1c209d6e73d69936f7">
  <xsd:schema xmlns:xsd="http://www.w3.org/2001/XMLSchema" xmlns:xs="http://www.w3.org/2001/XMLSchema" xmlns:p="http://schemas.microsoft.com/office/2006/metadata/properties" xmlns:ns3="c5e17a6e-f774-47c1-9409-21cad03e2b83" xmlns:ns4="abfb9ae6-d17a-40dc-b458-619a84d89041" targetNamespace="http://schemas.microsoft.com/office/2006/metadata/properties" ma:root="true" ma:fieldsID="552f058276c2c83b2c44fa1cd6ef00f8" ns3:_="" ns4:_="">
    <xsd:import namespace="c5e17a6e-f774-47c1-9409-21cad03e2b83"/>
    <xsd:import namespace="abfb9ae6-d17a-40dc-b458-619a84d89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17a6e-f774-47c1-9409-21cad03e2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b9ae6-d17a-40dc-b458-619a84d890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35B8E-4D48-4A71-814D-6395085FA1E5}">
  <ds:schemaRefs>
    <ds:schemaRef ds:uri="http://purl.org/dc/dcmitype/"/>
    <ds:schemaRef ds:uri="http://purl.org/dc/elements/1.1/"/>
    <ds:schemaRef ds:uri="http://schemas.microsoft.com/office/2006/metadata/properties"/>
    <ds:schemaRef ds:uri="c5e17a6e-f774-47c1-9409-21cad03e2b83"/>
    <ds:schemaRef ds:uri="http://schemas.microsoft.com/office/infopath/2007/PartnerControls"/>
    <ds:schemaRef ds:uri="http://purl.org/dc/terms/"/>
    <ds:schemaRef ds:uri="http://schemas.microsoft.com/office/2006/documentManagement/types"/>
    <ds:schemaRef ds:uri="abfb9ae6-d17a-40dc-b458-619a84d89041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BC775F-2CB0-41AE-A315-B7C2BF4C6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59BFC9-9242-45B0-818D-A61D69EAA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17a6e-f774-47c1-9409-21cad03e2b83"/>
    <ds:schemaRef ds:uri="abfb9ae6-d17a-40dc-b458-619a84d89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wolfgang_template</Template>
  <TotalTime>1902</TotalTime>
  <Words>5115</Words>
  <Application>Microsoft Office PowerPoint</Application>
  <PresentationFormat>On-screen Show (16:9)</PresentationFormat>
  <Paragraphs>1192</Paragraphs>
  <Slides>65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Avenir Book</vt:lpstr>
      <vt:lpstr>Calibri</vt:lpstr>
      <vt:lpstr>Calibri Light</vt:lpstr>
      <vt:lpstr>Cambria Math</vt:lpstr>
      <vt:lpstr>Comfortaa</vt:lpstr>
      <vt:lpstr>Helvetica</vt:lpstr>
      <vt:lpstr>Ink Free</vt:lpstr>
      <vt:lpstr>Lucida Grande</vt:lpstr>
      <vt:lpstr>System Font Regular</vt:lpstr>
      <vt:lpstr>Times New Roman</vt:lpstr>
      <vt:lpstr>wolf_master</vt:lpstr>
      <vt:lpstr>Optimal Join Algorithms meet Top-𝑘</vt:lpstr>
      <vt:lpstr>PowerPoint Presentation</vt:lpstr>
      <vt:lpstr>Basic Terminology and Assumptions</vt:lpstr>
      <vt:lpstr>Complexity Notation</vt:lpstr>
      <vt:lpstr>Complexity Notation</vt:lpstr>
      <vt:lpstr>PowerPoint Presentation</vt:lpstr>
      <vt:lpstr>Lower Bound for Any Query</vt:lpstr>
      <vt:lpstr>Yannakakis Algorithm</vt:lpstr>
      <vt:lpstr>Yannakakis Algorithm – Example</vt:lpstr>
      <vt:lpstr>Yannakakis Algorithm – Example</vt:lpstr>
      <vt:lpstr>Yannakakis Algorithm – Example</vt:lpstr>
      <vt:lpstr>Yannakakis Algorithm – Example</vt:lpstr>
      <vt:lpstr>Yannakakis Algorithm – Example</vt:lpstr>
      <vt:lpstr>Yannakakis Algorithm – Example</vt:lpstr>
      <vt:lpstr>Yannakakis Algorithm – Example</vt:lpstr>
      <vt:lpstr>Yannakakis Algorithm – Example</vt:lpstr>
      <vt:lpstr>Yannakakis Algorithm – Example</vt:lpstr>
      <vt:lpstr>Yannakakis Algorithm – Properties</vt:lpstr>
      <vt:lpstr>PowerPoint Presentation</vt:lpstr>
      <vt:lpstr>CQs with Cycles</vt:lpstr>
      <vt:lpstr>CQs with Cycles</vt:lpstr>
      <vt:lpstr>CQs with Cycles</vt:lpstr>
      <vt:lpstr>What Went Wrong?</vt:lpstr>
      <vt:lpstr>Solutions for Cycles? Some Bad News</vt:lpstr>
      <vt:lpstr>What Can Be Done?</vt:lpstr>
      <vt:lpstr>What Can Be Done?</vt:lpstr>
      <vt:lpstr>PowerPoint Presentation</vt:lpstr>
      <vt:lpstr>Main Idea of Tree Decompositions</vt:lpstr>
      <vt:lpstr>Main Idea of Tree Decompositions</vt:lpstr>
      <vt:lpstr>Main Idea of Tree Decompositions</vt:lpstr>
      <vt:lpstr>Tree Decomposition Intuition</vt:lpstr>
      <vt:lpstr>Tree Decomposition Intuition</vt:lpstr>
      <vt:lpstr>Tree Decomposition Intuition</vt:lpstr>
      <vt:lpstr>Tree Decomposition Intuition</vt:lpstr>
      <vt:lpstr>Tree Decomposition Intuition</vt:lpstr>
      <vt:lpstr>Tree Decomposition Intuition</vt:lpstr>
      <vt:lpstr>Tree Decomposition Intuition</vt:lpstr>
      <vt:lpstr>Tree Decomposition Intuition</vt:lpstr>
      <vt:lpstr>Tree Decomposition Intuition</vt:lpstr>
      <vt:lpstr>Tree Decomposition Intuition</vt:lpstr>
      <vt:lpstr>Tree Decomposition: Formal Definition</vt:lpstr>
      <vt:lpstr>Tree-Decomposition Properties</vt:lpstr>
      <vt:lpstr>Tree-Decomposition Properties</vt:lpstr>
      <vt:lpstr>Who Wins?</vt:lpstr>
      <vt:lpstr>A Closer Look</vt:lpstr>
      <vt:lpstr>A Closer Look</vt:lpstr>
      <vt:lpstr>A Closer Look</vt:lpstr>
      <vt:lpstr>Who Wins?</vt:lpstr>
      <vt:lpstr>Who Wins?</vt:lpstr>
      <vt:lpstr>Could  T_2 Win?</vt:lpstr>
      <vt:lpstr>Who Wins Now?</vt:lpstr>
      <vt:lpstr>Who Wins Now?</vt:lpstr>
      <vt:lpstr>Best of Both Worlds</vt:lpstr>
      <vt:lpstr>Multiple Plans: Plan 1</vt:lpstr>
      <vt:lpstr>Multiple Plans: Plan 1</vt:lpstr>
      <vt:lpstr>More Plans</vt:lpstr>
      <vt:lpstr>Multiple Plans: Plan 2</vt:lpstr>
      <vt:lpstr>Plans 3 to 6</vt:lpstr>
      <vt:lpstr>The 7-th Plan</vt:lpstr>
      <vt:lpstr>Analysis and Discussion</vt:lpstr>
      <vt:lpstr>Tree Decompositions: The Big Picture</vt:lpstr>
      <vt:lpstr>Tree Decompositions: Degree Constraints</vt:lpstr>
      <vt:lpstr>PowerPoint Presentation</vt:lpstr>
      <vt:lpstr>Optimal-Joins Summary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 : Optimal Join Algoritms</dc:title>
  <dc:creator>Nikolaos Tziavelis</dc:creator>
  <cp:lastModifiedBy>Nikolaos Tziavelis</cp:lastModifiedBy>
  <cp:revision>1</cp:revision>
  <cp:lastPrinted>2019-07-14T21:52:30Z</cp:lastPrinted>
  <dcterms:created xsi:type="dcterms:W3CDTF">2020-05-23T00:53:37Z</dcterms:created>
  <dcterms:modified xsi:type="dcterms:W3CDTF">2020-06-19T22:32:21Z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0x010100F59BF000E120974CA7D69E789CF00EA4</vt:lpwstr>
  </property>
</Properties>
</file>