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431" r:id="rId1"/>
  </p:sldMasterIdLst>
  <p:notesMasterIdLst>
    <p:notesMasterId r:id="rId7"/>
  </p:notesMasterIdLst>
  <p:handoutMasterIdLst>
    <p:handoutMasterId r:id="rId8"/>
  </p:handoutMasterIdLst>
  <p:sldIdLst>
    <p:sldId id="4354" r:id="rId2"/>
    <p:sldId id="5863" r:id="rId3"/>
    <p:sldId id="4522" r:id="rId4"/>
    <p:sldId id="4496" r:id="rId5"/>
    <p:sldId id="3754" r:id="rId6"/>
  </p:sldIdLst>
  <p:sldSz cx="12192000" cy="6858000"/>
  <p:notesSz cx="7102475" cy="102330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87262" indent="-30157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76112" indent="-619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464962" indent="-93644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953809" indent="-125387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5529" algn="l" defTabSz="457105" rtl="0" eaLnBrk="1" latinLnBrk="0" hangingPunct="1"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2634" algn="l" defTabSz="457105" rtl="0" eaLnBrk="1" latinLnBrk="0" hangingPunct="1"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199740" algn="l" defTabSz="457105" rtl="0" eaLnBrk="1" latinLnBrk="0" hangingPunct="1"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6847" algn="l" defTabSz="457105" rtl="0" eaLnBrk="1" latinLnBrk="0" hangingPunct="1"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91" userDrawn="1">
          <p15:clr>
            <a:srgbClr val="A4A3A4"/>
          </p15:clr>
        </p15:guide>
        <p15:guide id="2" orient="horz" pos="146" userDrawn="1">
          <p15:clr>
            <a:srgbClr val="A4A3A4"/>
          </p15:clr>
        </p15:guide>
        <p15:guide id="3" orient="horz" pos="119" userDrawn="1">
          <p15:clr>
            <a:srgbClr val="A4A3A4"/>
          </p15:clr>
        </p15:guide>
        <p15:guide id="4" orient="horz" pos="2159" userDrawn="1">
          <p15:clr>
            <a:srgbClr val="A4A3A4"/>
          </p15:clr>
        </p15:guide>
        <p15:guide id="5" pos="149" userDrawn="1">
          <p15:clr>
            <a:srgbClr val="A4A3A4"/>
          </p15:clr>
        </p15:guide>
        <p15:guide id="6" pos="3841" userDrawn="1">
          <p15:clr>
            <a:srgbClr val="A4A3A4"/>
          </p15:clr>
        </p15:guide>
        <p15:guide id="7" pos="752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6396" userDrawn="1">
          <p15:clr>
            <a:srgbClr val="A4A3A4"/>
          </p15:clr>
        </p15:guide>
        <p15:guide id="2" orient="horz" pos="180" userDrawn="1">
          <p15:clr>
            <a:srgbClr val="A4A3A4"/>
          </p15:clr>
        </p15:guide>
        <p15:guide id="3" pos="2237" userDrawn="1">
          <p15:clr>
            <a:srgbClr val="A4A3A4"/>
          </p15:clr>
        </p15:guide>
        <p15:guide id="4" pos="397" userDrawn="1">
          <p15:clr>
            <a:srgbClr val="A4A3A4"/>
          </p15:clr>
        </p15:guide>
        <p15:guide id="5" pos="407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olf" initials="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C4"/>
    <a:srgbClr val="ED7C30"/>
    <a:srgbClr val="0079CA"/>
    <a:srgbClr val="0000FF"/>
    <a:srgbClr val="FFFFFF"/>
    <a:srgbClr val="000000"/>
    <a:srgbClr val="CC0000"/>
    <a:srgbClr val="1F497D"/>
    <a:srgbClr val="9C0B1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86657" autoAdjust="0"/>
  </p:normalViewPr>
  <p:slideViewPr>
    <p:cSldViewPr snapToGrid="0" snapToObjects="1">
      <p:cViewPr varScale="1">
        <p:scale>
          <a:sx n="124" d="100"/>
          <a:sy n="124" d="100"/>
        </p:scale>
        <p:origin x="480" y="168"/>
      </p:cViewPr>
      <p:guideLst>
        <p:guide orient="horz" pos="4291"/>
        <p:guide orient="horz" pos="146"/>
        <p:guide orient="horz" pos="119"/>
        <p:guide orient="horz" pos="2159"/>
        <p:guide pos="149"/>
        <p:guide pos="3841"/>
        <p:guide pos="7529"/>
      </p:guideLst>
    </p:cSldViewPr>
  </p:slideViewPr>
  <p:outlineViewPr>
    <p:cViewPr>
      <p:scale>
        <a:sx n="33" d="100"/>
        <a:sy n="33" d="100"/>
      </p:scale>
      <p:origin x="0" y="-8333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" d="1"/>
        <a:sy n="1" d="1"/>
      </p:scale>
      <p:origin x="0" y="-72336"/>
    </p:cViewPr>
  </p:sorterViewPr>
  <p:notesViewPr>
    <p:cSldViewPr snapToGrid="0" snapToObjects="1">
      <p:cViewPr>
        <p:scale>
          <a:sx n="53" d="100"/>
          <a:sy n="53" d="100"/>
        </p:scale>
        <p:origin x="3944" y="3376"/>
      </p:cViewPr>
      <p:guideLst>
        <p:guide orient="horz" pos="6396"/>
        <p:guide orient="horz" pos="180"/>
        <p:guide pos="2237"/>
        <p:guide pos="397"/>
        <p:guide pos="407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547" cy="51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8" tIns="45388" rIns="90778" bIns="45388" numCol="1" anchor="t" anchorCtr="0" compatLnSpc="1">
            <a:prstTxWarp prst="textNoShape">
              <a:avLst/>
            </a:prstTxWarp>
          </a:bodyPr>
          <a:lstStyle>
            <a:lvl1pPr algn="l" defTabSz="909931" eaLnBrk="0" hangingPunct="0">
              <a:defRPr sz="11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928" y="1"/>
            <a:ext cx="3077446" cy="51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8" tIns="45388" rIns="90778" bIns="45388" numCol="1" anchor="t" anchorCtr="0" compatLnSpc="1">
            <a:prstTxWarp prst="textNoShape">
              <a:avLst/>
            </a:prstTxWarp>
          </a:bodyPr>
          <a:lstStyle>
            <a:lvl1pPr algn="r" defTabSz="909931" eaLnBrk="0" hangingPunct="0">
              <a:defRPr sz="11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1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688"/>
            <a:ext cx="3078547" cy="51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8" tIns="45388" rIns="90778" bIns="45388" numCol="1" anchor="b" anchorCtr="0" compatLnSpc="1">
            <a:prstTxWarp prst="textNoShape">
              <a:avLst/>
            </a:prstTxWarp>
          </a:bodyPr>
          <a:lstStyle>
            <a:lvl1pPr algn="l" defTabSz="909931" eaLnBrk="0" hangingPunct="0">
              <a:defRPr sz="11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1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928" y="9720688"/>
            <a:ext cx="3077446" cy="51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8" tIns="45388" rIns="90778" bIns="45388" numCol="1" anchor="b" anchorCtr="0" compatLnSpc="1">
            <a:prstTxWarp prst="textNoShape">
              <a:avLst/>
            </a:prstTxWarp>
          </a:bodyPr>
          <a:lstStyle>
            <a:lvl1pPr algn="r" defTabSz="909931" eaLnBrk="0" hangingPunct="0">
              <a:defRPr sz="11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8B3BA53-3197-3045-B990-D78884AAEB4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2696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8A9A7-2F8A-8542-A5B3-1DCBE9DCB46D}" type="datetimeFigureOut">
              <a:rPr lang="en-US" smtClean="0"/>
              <a:t>1/18/21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5DD35-F160-1945-9764-5CA243F63F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482600" y="4924425"/>
            <a:ext cx="6137275" cy="41810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85059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buFont typeface="Arial" charset="0"/>
      <a:defRPr sz="1400" i="1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1pPr>
    <a:lvl2pPr marL="742796" indent="-28569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Palatino" pitchFamily="18" charset="0"/>
        <a:ea typeface="ＭＳ Ｐゴシック" charset="0"/>
        <a:cs typeface="+mn-cs"/>
      </a:defRPr>
    </a:lvl2pPr>
    <a:lvl3pPr marL="1142765" indent="-22855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Palatino" pitchFamily="18" charset="0"/>
        <a:ea typeface="ＭＳ Ｐゴシック" charset="0"/>
        <a:cs typeface="+mn-cs"/>
      </a:defRPr>
    </a:lvl3pPr>
    <a:lvl4pPr marL="1599871" indent="-22855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Palatino" pitchFamily="18" charset="0"/>
        <a:ea typeface="ＭＳ Ｐゴシック" charset="0"/>
        <a:cs typeface="+mn-cs"/>
      </a:defRPr>
    </a:lvl4pPr>
    <a:lvl5pPr marL="2056976" indent="-22855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Palatino" pitchFamily="18" charset="0"/>
        <a:ea typeface="ＭＳ Ｐゴシック" charset="0"/>
        <a:cs typeface="+mn-cs"/>
      </a:defRPr>
    </a:lvl5pPr>
    <a:lvl6pPr marL="2443001" algn="l" defTabSz="977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31601" algn="l" defTabSz="977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20203" algn="l" defTabSz="977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08804" algn="l" defTabSz="977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0850" y="646113"/>
            <a:ext cx="11488738" cy="6462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65225" y="-189"/>
            <a:ext cx="8604250" cy="43088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796346" y="6746118"/>
            <a:ext cx="4434311" cy="35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31B45AB-02D6-8C40-A190-2EDC30A3649C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04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392113" y="831850"/>
            <a:ext cx="11017251" cy="6197600"/>
          </a:xfrm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568" y="198527"/>
            <a:ext cx="8396572" cy="215997"/>
          </a:xfrm>
          <a:noFill/>
          <a:ln w="9525"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)=</a:t>
            </a: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</a:t>
            </a:r>
          </a:p>
          <a:p>
            <a:endParaRPr lang="de-DE" i="0" dirty="0"/>
          </a:p>
        </p:txBody>
      </p:sp>
    </p:spTree>
    <p:extLst>
      <p:ext uri="{BB962C8B-B14F-4D97-AF65-F5344CB8AC3E}">
        <p14:creationId xmlns:p14="http://schemas.microsoft.com/office/powerpoint/2010/main" val="223583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2162130"/>
          </a:xfrm>
        </p:spPr>
        <p:txBody>
          <a:bodyPr wrap="square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041400" y="921173"/>
            <a:ext cx="10866120" cy="2223686"/>
          </a:xfrm>
        </p:spPr>
        <p:txBody>
          <a:bodyPr wrap="square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9501661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271" y="1889050"/>
            <a:ext cx="6718186" cy="562462"/>
          </a:xfrm>
        </p:spPr>
        <p:txBody>
          <a:bodyPr anchor="t" anchorCtr="0"/>
          <a:lstStyle>
            <a:lvl1pPr algn="l">
              <a:defRPr sz="43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273" y="4732416"/>
            <a:ext cx="3765454" cy="369332"/>
          </a:xfrm>
        </p:spPr>
        <p:txBody>
          <a:bodyPr anchor="t" anchorCtr="0"/>
          <a:lstStyle>
            <a:lvl1pPr marL="0" indent="0">
              <a:buNone/>
              <a:defRPr sz="2400"/>
            </a:lvl1pPr>
            <a:lvl2pPr marL="488601" indent="0">
              <a:buNone/>
              <a:defRPr sz="1900"/>
            </a:lvl2pPr>
            <a:lvl3pPr marL="977200" indent="0">
              <a:buNone/>
              <a:defRPr sz="1700"/>
            </a:lvl3pPr>
            <a:lvl4pPr marL="1465802" indent="0">
              <a:buNone/>
              <a:defRPr sz="1500"/>
            </a:lvl4pPr>
            <a:lvl5pPr marL="1954402" indent="0">
              <a:buNone/>
              <a:defRPr sz="1500"/>
            </a:lvl5pPr>
            <a:lvl6pPr marL="2443001" indent="0">
              <a:buNone/>
              <a:defRPr sz="1500"/>
            </a:lvl6pPr>
            <a:lvl7pPr marL="2931601" indent="0">
              <a:buNone/>
              <a:defRPr sz="1500"/>
            </a:lvl7pPr>
            <a:lvl8pPr marL="3420203" indent="0">
              <a:buNone/>
              <a:defRPr sz="1500"/>
            </a:lvl8pPr>
            <a:lvl9pPr marL="390880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322957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Page -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271" y="1889050"/>
            <a:ext cx="6718186" cy="562462"/>
          </a:xfrm>
        </p:spPr>
        <p:txBody>
          <a:bodyPr anchor="t" anchorCtr="0"/>
          <a:lstStyle>
            <a:lvl1pPr algn="l">
              <a:defRPr sz="43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273" y="3839728"/>
            <a:ext cx="3765454" cy="369332"/>
          </a:xfrm>
        </p:spPr>
        <p:txBody>
          <a:bodyPr anchor="t" anchorCtr="0"/>
          <a:lstStyle>
            <a:lvl1pPr marL="0" indent="0">
              <a:buNone/>
              <a:defRPr sz="2400"/>
            </a:lvl1pPr>
            <a:lvl2pPr marL="488601" indent="0">
              <a:buNone/>
              <a:defRPr sz="1900"/>
            </a:lvl2pPr>
            <a:lvl3pPr marL="977200" indent="0">
              <a:buNone/>
              <a:defRPr sz="1700"/>
            </a:lvl3pPr>
            <a:lvl4pPr marL="1465802" indent="0">
              <a:buNone/>
              <a:defRPr sz="1500"/>
            </a:lvl4pPr>
            <a:lvl5pPr marL="1954402" indent="0">
              <a:buNone/>
              <a:defRPr sz="1500"/>
            </a:lvl5pPr>
            <a:lvl6pPr marL="2443001" indent="0">
              <a:buNone/>
              <a:defRPr sz="1500"/>
            </a:lvl6pPr>
            <a:lvl7pPr marL="2931601" indent="0">
              <a:buNone/>
              <a:defRPr sz="1500"/>
            </a:lvl7pPr>
            <a:lvl8pPr marL="3420203" indent="0">
              <a:buNone/>
              <a:defRPr sz="1500"/>
            </a:lvl8pPr>
            <a:lvl9pPr marL="3908804" indent="0">
              <a:buNone/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967399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Page (agend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271" y="3684396"/>
            <a:ext cx="6718186" cy="562462"/>
          </a:xfrm>
        </p:spPr>
        <p:txBody>
          <a:bodyPr anchor="t" anchorCtr="0"/>
          <a:lstStyle>
            <a:lvl1pPr algn="l">
              <a:defRPr sz="43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273" y="4732416"/>
            <a:ext cx="3765454" cy="369332"/>
          </a:xfrm>
        </p:spPr>
        <p:txBody>
          <a:bodyPr anchor="t" anchorCtr="0"/>
          <a:lstStyle>
            <a:lvl1pPr marL="0" indent="0">
              <a:buNone/>
              <a:defRPr sz="2400"/>
            </a:lvl1pPr>
            <a:lvl2pPr marL="488601" indent="0">
              <a:buNone/>
              <a:defRPr sz="1900"/>
            </a:lvl2pPr>
            <a:lvl3pPr marL="977200" indent="0">
              <a:buNone/>
              <a:defRPr sz="1700"/>
            </a:lvl3pPr>
            <a:lvl4pPr marL="1465802" indent="0">
              <a:buNone/>
              <a:defRPr sz="1500"/>
            </a:lvl4pPr>
            <a:lvl5pPr marL="1954402" indent="0">
              <a:buNone/>
              <a:defRPr sz="1500"/>
            </a:lvl5pPr>
            <a:lvl6pPr marL="2443001" indent="0">
              <a:buNone/>
              <a:defRPr sz="1500"/>
            </a:lvl6pPr>
            <a:lvl7pPr marL="2931601" indent="0">
              <a:buNone/>
              <a:defRPr sz="1500"/>
            </a:lvl7pPr>
            <a:lvl8pPr marL="3420203" indent="0">
              <a:buNone/>
              <a:defRPr sz="1500"/>
            </a:lvl8pPr>
            <a:lvl9pPr marL="390880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452" y="1076325"/>
            <a:ext cx="5581649" cy="4616450"/>
          </a:xfrm>
        </p:spPr>
        <p:txBody>
          <a:bodyPr wrap="square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3301" y="1076325"/>
            <a:ext cx="5583767" cy="4616450"/>
          </a:xfrm>
        </p:spPr>
        <p:txBody>
          <a:bodyPr wrap="square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452" y="1076325"/>
            <a:ext cx="5581649" cy="4616450"/>
          </a:xfrm>
        </p:spPr>
        <p:txBody>
          <a:bodyPr wrap="square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58658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ntent (two thir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452" y="1076325"/>
            <a:ext cx="8098416" cy="4616450"/>
          </a:xfrm>
        </p:spPr>
        <p:txBody>
          <a:bodyPr wrap="square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8452" y="1076325"/>
            <a:ext cx="5052665" cy="20390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83301" y="1076326"/>
            <a:ext cx="5052665" cy="20390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83301" y="3460751"/>
            <a:ext cx="5052665" cy="20390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315558" cy="444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4, enumera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2162130"/>
          </a:xfrm>
        </p:spPr>
        <p:txBody>
          <a:bodyPr wrap="square"/>
          <a:lstStyle>
            <a:lvl1pPr marL="514350" indent="-514350">
              <a:buFont typeface="+mj-lt"/>
              <a:buAutoNum type="arabicPeriod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4,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1946687"/>
          </a:xfrm>
        </p:spPr>
        <p:txBody>
          <a:bodyPr wrap="square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title (3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713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77733"/>
            <a:ext cx="4882747" cy="418576"/>
          </a:xfrm>
        </p:spPr>
        <p:txBody>
          <a:bodyPr/>
          <a:lstStyle>
            <a:lvl1pPr>
              <a:defRPr sz="32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2039020"/>
          </a:xfrm>
        </p:spPr>
        <p:txBody>
          <a:bodyPr wrap="square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280758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title (3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77733"/>
            <a:ext cx="4882747" cy="418576"/>
          </a:xfrm>
        </p:spPr>
        <p:txBody>
          <a:bodyPr/>
          <a:lstStyle>
            <a:lvl1pPr>
              <a:defRPr sz="320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29766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95877"/>
            <a:ext cx="4565352" cy="392415"/>
          </a:xfrm>
        </p:spPr>
        <p:txBody>
          <a:bodyPr/>
          <a:lstStyle>
            <a:lvl1pPr>
              <a:defRPr sz="30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2039020"/>
          </a:xfrm>
        </p:spPr>
        <p:txBody>
          <a:bodyPr wrap="square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416648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title (3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100651"/>
            <a:ext cx="4565352" cy="392415"/>
          </a:xfrm>
        </p:spPr>
        <p:txBody>
          <a:bodyPr/>
          <a:lstStyle>
            <a:lvl1pPr>
              <a:defRPr sz="300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333279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title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109554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7067" y="57412"/>
            <a:ext cx="897682" cy="52322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7070" y="928690"/>
            <a:ext cx="7364195" cy="203902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Rectangle 54"/>
          <p:cNvSpPr txBox="1">
            <a:spLocks noChangeArrowheads="1"/>
          </p:cNvSpPr>
          <p:nvPr userDrawn="1"/>
        </p:nvSpPr>
        <p:spPr>
          <a:xfrm>
            <a:off x="11839835" y="6537523"/>
            <a:ext cx="301365" cy="307777"/>
          </a:xfrm>
          <a:prstGeom prst="rect">
            <a:avLst/>
          </a:prstGeom>
          <a:ln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A9396F-7749-2343-BD7F-AC3481D40089}" type="slidenum">
              <a:rPr sz="20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altLang="en-US" sz="2000" baseline="0">
              <a:solidFill>
                <a:schemeClr val="bg1">
                  <a:lumMod val="50000"/>
                </a:schemeClr>
              </a:solidFill>
              <a:latin typeface="Calibri"/>
              <a:ea typeface="ヒラギノ角ゴ Pro W3" pitchFamily="86" charset="-128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2" r:id="rId1"/>
    <p:sldLayoutId id="2147484533" r:id="rId2"/>
    <p:sldLayoutId id="2147484526" r:id="rId3"/>
    <p:sldLayoutId id="2147484433" r:id="rId4"/>
    <p:sldLayoutId id="2147484434" r:id="rId5"/>
    <p:sldLayoutId id="2147484435" r:id="rId6"/>
    <p:sldLayoutId id="2147484436" r:id="rId7"/>
    <p:sldLayoutId id="2147484437" r:id="rId8"/>
    <p:sldLayoutId id="2147484438" r:id="rId9"/>
    <p:sldLayoutId id="2147484439" r:id="rId10"/>
    <p:sldLayoutId id="2147484440" r:id="rId11"/>
    <p:sldLayoutId id="2147484536" r:id="rId12"/>
    <p:sldLayoutId id="2147484534" r:id="rId13"/>
    <p:sldLayoutId id="2147484525" r:id="rId14"/>
    <p:sldLayoutId id="2147484442" r:id="rId15"/>
    <p:sldLayoutId id="2147484535" r:id="rId16"/>
    <p:sldLayoutId id="2147484527" r:id="rId17"/>
  </p:sldLayoutIdLst>
  <p:hf hdr="0" ftr="0" dt="0"/>
  <p:txStyles>
    <p:titleStyle>
      <a:lvl1pPr algn="l" defTabSz="861835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Light" charset="0"/>
          <a:ea typeface="Calibri Light" charset="0"/>
          <a:cs typeface="Calibri Light" charset="0"/>
        </a:defRPr>
      </a:lvl1pPr>
      <a:lvl2pPr algn="l" defTabSz="861835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charset="0"/>
          <a:ea typeface="ＭＳ Ｐゴシック" charset="0"/>
        </a:defRPr>
      </a:lvl2pPr>
      <a:lvl3pPr algn="l" defTabSz="861835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charset="0"/>
          <a:ea typeface="ＭＳ Ｐゴシック" charset="0"/>
        </a:defRPr>
      </a:lvl3pPr>
      <a:lvl4pPr algn="l" defTabSz="861835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charset="0"/>
          <a:ea typeface="ＭＳ Ｐゴシック" charset="0"/>
        </a:defRPr>
      </a:lvl4pPr>
      <a:lvl5pPr algn="l" defTabSz="861835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charset="0"/>
          <a:ea typeface="ＭＳ Ｐゴシック" charset="0"/>
        </a:defRPr>
      </a:lvl5pPr>
      <a:lvl6pPr marL="488601" algn="l" defTabSz="86183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pitchFamily="34" charset="0"/>
        </a:defRPr>
      </a:lvl6pPr>
      <a:lvl7pPr marL="977200" algn="l" defTabSz="86183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pitchFamily="34" charset="0"/>
        </a:defRPr>
      </a:lvl7pPr>
      <a:lvl8pPr marL="1465802" algn="l" defTabSz="86183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pitchFamily="34" charset="0"/>
        </a:defRPr>
      </a:lvl8pPr>
      <a:lvl9pPr marL="1954402" algn="l" defTabSz="86183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pitchFamily="34" charset="0"/>
        </a:defRPr>
      </a:lvl9pPr>
    </p:titleStyle>
    <p:bodyStyle>
      <a:lvl1pPr marL="342829" indent="-342829" algn="l" defTabSz="861835" rtl="0" eaLnBrk="1" fontAlgn="base" hangingPunct="1">
        <a:spcBef>
          <a:spcPct val="0"/>
        </a:spcBef>
        <a:spcAft>
          <a:spcPts val="600"/>
        </a:spcAft>
        <a:buSzPct val="80000"/>
        <a:buChar char="•"/>
        <a:defRPr sz="3000">
          <a:solidFill>
            <a:schemeClr val="tx1"/>
          </a:solidFill>
          <a:latin typeface="Calibri"/>
          <a:ea typeface="ＭＳ Ｐゴシック" charset="0"/>
          <a:cs typeface="Calibri"/>
        </a:defRPr>
      </a:lvl1pPr>
      <a:lvl2pPr marL="742950" indent="-342900" algn="l" defTabSz="861835" rtl="0" eaLnBrk="1" fontAlgn="base" hangingPunct="1">
        <a:spcBef>
          <a:spcPct val="0"/>
        </a:spcBef>
        <a:spcAft>
          <a:spcPts val="600"/>
        </a:spcAft>
        <a:buSzPct val="100000"/>
        <a:buFont typeface="Lucida Grande"/>
        <a:buChar char="-"/>
        <a:defRPr sz="2600">
          <a:solidFill>
            <a:schemeClr val="tx1"/>
          </a:solidFill>
          <a:latin typeface="Calibri"/>
          <a:ea typeface="ＭＳ Ｐゴシック" charset="0"/>
          <a:cs typeface="Calibri"/>
        </a:defRPr>
      </a:lvl2pPr>
      <a:lvl3pPr marL="1084263" indent="-284163" algn="l" defTabSz="861835" rtl="0" eaLnBrk="1" fontAlgn="base" hangingPunct="1">
        <a:spcBef>
          <a:spcPct val="0"/>
        </a:spcBef>
        <a:spcAft>
          <a:spcPts val="300"/>
        </a:spcAft>
        <a:buFont typeface="Arial"/>
        <a:buChar char="•"/>
        <a:tabLst/>
        <a:defRPr sz="2200">
          <a:solidFill>
            <a:schemeClr val="tx1"/>
          </a:solidFill>
          <a:latin typeface="Calibri"/>
          <a:ea typeface="ＭＳ Ｐゴシック" charset="0"/>
          <a:cs typeface="Calibri"/>
        </a:defRPr>
      </a:lvl3pPr>
      <a:lvl4pPr marL="1428750" indent="-285750" algn="l" defTabSz="861835" rtl="0" eaLnBrk="1" fontAlgn="base" hangingPunct="1">
        <a:spcBef>
          <a:spcPct val="0"/>
        </a:spcBef>
        <a:spcAft>
          <a:spcPts val="0"/>
        </a:spcAft>
        <a:buSzPct val="89000"/>
        <a:buFont typeface="Lucida Grande"/>
        <a:buChar char="-"/>
        <a:defRPr sz="2200">
          <a:solidFill>
            <a:schemeClr val="tx1"/>
          </a:solidFill>
          <a:latin typeface="Calibri"/>
          <a:ea typeface="ＭＳ Ｐゴシック" charset="0"/>
          <a:cs typeface="Calibri"/>
        </a:defRPr>
      </a:lvl4pPr>
      <a:lvl5pPr marL="1714500" indent="-171450" algn="l" defTabSz="861835" rtl="0" eaLnBrk="1" fontAlgn="base" hangingPunct="1">
        <a:spcBef>
          <a:spcPct val="0"/>
        </a:spcBef>
        <a:spcAft>
          <a:spcPts val="0"/>
        </a:spcAft>
        <a:buSzPct val="75000"/>
        <a:buFont typeface="Lucida Grande"/>
        <a:buChar char="»"/>
        <a:defRPr sz="2000">
          <a:solidFill>
            <a:schemeClr val="tx1"/>
          </a:solidFill>
          <a:latin typeface="Calibri"/>
          <a:ea typeface="ＭＳ Ｐゴシック" charset="0"/>
          <a:cs typeface="Calibri"/>
        </a:defRPr>
      </a:lvl5pPr>
      <a:lvl6pPr marL="1148550" indent="-174744" algn="l" defTabSz="861836" rtl="0" eaLnBrk="1" fontAlgn="base" hangingPunct="1">
        <a:spcBef>
          <a:spcPct val="0"/>
        </a:spcBef>
        <a:spcAft>
          <a:spcPct val="0"/>
        </a:spcAft>
        <a:buSzPct val="75000"/>
        <a:buChar char="–"/>
        <a:defRPr sz="1800">
          <a:solidFill>
            <a:schemeClr val="tx1"/>
          </a:solidFill>
          <a:latin typeface="+mn-lt"/>
        </a:defRPr>
      </a:lvl6pPr>
      <a:lvl7pPr marL="1637151" indent="-174744" algn="l" defTabSz="861836" rtl="0" eaLnBrk="1" fontAlgn="base" hangingPunct="1">
        <a:spcBef>
          <a:spcPct val="0"/>
        </a:spcBef>
        <a:spcAft>
          <a:spcPct val="0"/>
        </a:spcAft>
        <a:buSzPct val="75000"/>
        <a:buChar char="–"/>
        <a:defRPr sz="1800">
          <a:solidFill>
            <a:schemeClr val="tx1"/>
          </a:solidFill>
          <a:latin typeface="+mn-lt"/>
        </a:defRPr>
      </a:lvl7pPr>
      <a:lvl8pPr marL="2125751" indent="-174744" algn="l" defTabSz="861836" rtl="0" eaLnBrk="1" fontAlgn="base" hangingPunct="1">
        <a:spcBef>
          <a:spcPct val="0"/>
        </a:spcBef>
        <a:spcAft>
          <a:spcPct val="0"/>
        </a:spcAft>
        <a:buSzPct val="75000"/>
        <a:buChar char="–"/>
        <a:defRPr sz="1800">
          <a:solidFill>
            <a:schemeClr val="tx1"/>
          </a:solidFill>
          <a:latin typeface="+mn-lt"/>
        </a:defRPr>
      </a:lvl8pPr>
      <a:lvl9pPr marL="2614353" indent="-174744" algn="l" defTabSz="861836" rtl="0" eaLnBrk="1" fontAlgn="base" hangingPunct="1">
        <a:spcBef>
          <a:spcPct val="0"/>
        </a:spcBef>
        <a:spcAft>
          <a:spcPct val="0"/>
        </a:spcAft>
        <a:buSzPct val="75000"/>
        <a:buChar char="–"/>
        <a:defRPr sz="18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8601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7200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5802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4402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3001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1601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203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8804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ortheastern-datalab.github.io/cs7240/sp2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L13: Conjunctive query containment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63273" y="3839728"/>
            <a:ext cx="6806350" cy="2154436"/>
          </a:xfrm>
        </p:spPr>
        <p:txBody>
          <a:bodyPr/>
          <a:lstStyle/>
          <a:p>
            <a:r>
              <a:rPr lang="en-US" dirty="0"/>
              <a:t>Scribe: ???</a:t>
            </a:r>
          </a:p>
          <a:p>
            <a:r>
              <a:rPr lang="en-US" dirty="0"/>
              <a:t>CS7240 Principles of scalable data management (sp21)</a:t>
            </a:r>
          </a:p>
          <a:p>
            <a:r>
              <a:rPr lang="en-US" dirty="0">
                <a:hlinkClick r:id="rId3"/>
              </a:rPr>
              <a:t>https://northeastern-datalab.github.io/cs7240/sp21/</a:t>
            </a:r>
            <a:r>
              <a:rPr lang="en-US" dirty="0"/>
              <a:t>  </a:t>
            </a:r>
          </a:p>
          <a:p>
            <a:r>
              <a:rPr lang="en-US" dirty="0"/>
              <a:t>Lecturer: Wolfgang Gatterbauer</a:t>
            </a:r>
          </a:p>
          <a:p>
            <a:r>
              <a:rPr lang="en-US" dirty="0"/>
              <a:t>Version Jan 17, 2021</a:t>
            </a:r>
          </a:p>
        </p:txBody>
      </p:sp>
      <p:sp>
        <p:nvSpPr>
          <p:cNvPr id="4" name="object 2059">
            <a:extLst>
              <a:ext uri="{FF2B5EF4-FFF2-40B4-BE49-F238E27FC236}">
                <a16:creationId xmlns:a16="http://schemas.microsoft.com/office/drawing/2014/main" id="{0052AFC2-86A4-474D-9044-8F4815AC08E1}"/>
              </a:ext>
            </a:extLst>
          </p:cNvPr>
          <p:cNvSpPr txBox="1"/>
          <p:nvPr/>
        </p:nvSpPr>
        <p:spPr>
          <a:xfrm>
            <a:off x="5363869" y="3009949"/>
            <a:ext cx="6287025" cy="82977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>
            <a:defPPr>
              <a:defRPr lang="en-US"/>
            </a:defPPr>
            <a:lvl1pPr marL="12700" marR="160020">
              <a:lnSpc>
                <a:spcPct val="96400"/>
              </a:lnSpc>
              <a:spcBef>
                <a:spcPts val="250"/>
              </a:spcBef>
              <a:tabLst>
                <a:tab pos="339725" algn="l"/>
              </a:tabLst>
              <a:defRPr sz="2800" b="1">
                <a:latin typeface="+mj-lt"/>
                <a:cs typeface="Helvetica"/>
              </a:defRPr>
            </a:lvl1pPr>
          </a:lstStyle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Disclaimer: </a:t>
            </a:r>
            <a:r>
              <a:rPr lang="en-US" sz="1800" b="0" i="1" dirty="0">
                <a:cs typeface="Calibri" panose="020F0502020204030204" pitchFamily="34" charset="0"/>
              </a:rPr>
              <a:t>These notes have not been subjected to the usual scrutiny reserved for formal publications.  They may be distributed outside this class only with the permission of the Instructor.</a:t>
            </a:r>
            <a:endParaRPr sz="1800" b="0" i="1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55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687919C-4AE6-7A44-B483-0DF25ED33099}"/>
              </a:ext>
            </a:extLst>
          </p:cNvPr>
          <p:cNvSpPr/>
          <p:nvPr/>
        </p:nvSpPr>
        <p:spPr>
          <a:xfrm>
            <a:off x="1316354" y="4347495"/>
            <a:ext cx="2093843" cy="3975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3400" algn="r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5B270C-2764-A34B-8593-C30E3BF4D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67" y="57412"/>
            <a:ext cx="7510069" cy="527837"/>
          </a:xfrm>
        </p:spPr>
        <p:txBody>
          <a:bodyPr/>
          <a:lstStyle/>
          <a:p>
            <a:r>
              <a:rPr lang="en-US" dirty="0"/>
              <a:t>Example strong and weak entity sets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EEDD25-D7BA-5541-BEAC-9BE5CE61D6A1}"/>
              </a:ext>
            </a:extLst>
          </p:cNvPr>
          <p:cNvSpPr/>
          <p:nvPr/>
        </p:nvSpPr>
        <p:spPr>
          <a:xfrm>
            <a:off x="1316354" y="4347495"/>
            <a:ext cx="2093843" cy="12772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3400" algn="r"/>
              </a:tabLst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Course</a:t>
            </a:r>
          </a:p>
          <a:p>
            <a:pPr marL="6350" marR="0" indent="-6350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course_id</a:t>
            </a:r>
            <a:b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en-US" sz="1800" dirty="0">
                <a:latin typeface="Arial" pitchFamily="34" charset="0"/>
              </a:rPr>
              <a:t>title</a:t>
            </a:r>
            <a:br>
              <a:rPr lang="en-US" sz="1800" dirty="0">
                <a:latin typeface="Arial" pitchFamily="34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credits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ED97503-9720-9145-B47F-93980FC22F6E}"/>
              </a:ext>
            </a:extLst>
          </p:cNvPr>
          <p:cNvCxnSpPr>
            <a:stCxn id="13" idx="1"/>
            <a:endCxn id="6" idx="3"/>
          </p:cNvCxnSpPr>
          <p:nvPr/>
        </p:nvCxnSpPr>
        <p:spPr bwMode="auto">
          <a:xfrm flipH="1" flipV="1">
            <a:off x="3410197" y="4986132"/>
            <a:ext cx="845559" cy="2736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F1F4615-1661-6649-B192-FE9CCC8F5192}"/>
              </a:ext>
            </a:extLst>
          </p:cNvPr>
          <p:cNvGrpSpPr/>
          <p:nvPr/>
        </p:nvGrpSpPr>
        <p:grpSpPr>
          <a:xfrm>
            <a:off x="6299171" y="4959627"/>
            <a:ext cx="1280160" cy="55747"/>
            <a:chOff x="6394174" y="4959627"/>
            <a:chExt cx="1278835" cy="55747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35FBFC7-3B10-994B-9FD7-B81EA92FEE1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394174" y="5012636"/>
              <a:ext cx="1278835" cy="2738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197E955-1599-0442-B27E-CAF64873576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394174" y="4959627"/>
              <a:ext cx="1278835" cy="2738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C66BCF6-F716-384D-8D0A-3C857956C231}"/>
              </a:ext>
            </a:extLst>
          </p:cNvPr>
          <p:cNvGrpSpPr/>
          <p:nvPr/>
        </p:nvGrpSpPr>
        <p:grpSpPr>
          <a:xfrm>
            <a:off x="4255756" y="4267200"/>
            <a:ext cx="2125509" cy="1443336"/>
            <a:chOff x="4880845" y="728869"/>
            <a:chExt cx="2125509" cy="1443336"/>
          </a:xfrm>
          <a:solidFill>
            <a:schemeClr val="bg1"/>
          </a:solidFill>
        </p:grpSpPr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16361173-EF9A-6047-8CEF-CE56E8005D7B}"/>
                </a:ext>
              </a:extLst>
            </p:cNvPr>
            <p:cNvSpPr/>
            <p:nvPr/>
          </p:nvSpPr>
          <p:spPr>
            <a:xfrm>
              <a:off x="4880845" y="728869"/>
              <a:ext cx="2125509" cy="1443336"/>
            </a:xfrm>
            <a:prstGeom prst="diamond">
              <a:avLst/>
            </a:prstGeom>
            <a:grpFill/>
            <a:ln>
              <a:solidFill>
                <a:schemeClr val="tx1"/>
              </a:solidFill>
            </a:ln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53D01E71-59E1-D94F-B9F3-D8B069EEB270}"/>
                </a:ext>
              </a:extLst>
            </p:cNvPr>
            <p:cNvSpPr/>
            <p:nvPr/>
          </p:nvSpPr>
          <p:spPr>
            <a:xfrm>
              <a:off x="4962939" y="781878"/>
              <a:ext cx="1961322" cy="1331844"/>
            </a:xfrm>
            <a:prstGeom prst="diamond">
              <a:avLst/>
            </a:prstGeom>
            <a:grpFill/>
            <a:ln>
              <a:solidFill>
                <a:schemeClr val="tx1"/>
              </a:solidFill>
            </a:ln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r>
                <a:rPr kumimoji="0" lang="en-US" sz="1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sec_course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8071EFD-DB68-EA44-BCC8-EBB43FD55F52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5178" y="5045766"/>
            <a:ext cx="761999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02F3F15-A623-424E-8CF2-9097863733B6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5179" y="5324061"/>
            <a:ext cx="967407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FA69C92-48DE-6941-818D-C57B24790ECA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5180" y="5575853"/>
            <a:ext cx="483702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65A4B79-140A-DC4B-BB32-953F29A128C0}"/>
              </a:ext>
            </a:extLst>
          </p:cNvPr>
          <p:cNvSpPr/>
          <p:nvPr/>
        </p:nvSpPr>
        <p:spPr>
          <a:xfrm>
            <a:off x="1316354" y="1688118"/>
            <a:ext cx="2093843" cy="3975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3400" algn="r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52FDC7D-99F0-6B45-BF07-A1459B588A0F}"/>
              </a:ext>
            </a:extLst>
          </p:cNvPr>
          <p:cNvSpPr/>
          <p:nvPr/>
        </p:nvSpPr>
        <p:spPr>
          <a:xfrm>
            <a:off x="1316354" y="1688118"/>
            <a:ext cx="2093843" cy="12772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3400" algn="r"/>
              </a:tabLst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Course</a:t>
            </a:r>
          </a:p>
          <a:p>
            <a:pPr marL="6350" marR="0" indent="-6350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course_id</a:t>
            </a:r>
            <a:b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en-US" sz="1800" dirty="0">
                <a:latin typeface="Arial" pitchFamily="34" charset="0"/>
              </a:rPr>
              <a:t>title</a:t>
            </a:r>
            <a:br>
              <a:rPr lang="en-US" sz="1800" dirty="0">
                <a:latin typeface="Arial" pitchFamily="34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credits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F13C8A7-124E-454C-992D-82F2DA3BC347}"/>
              </a:ext>
            </a:extLst>
          </p:cNvPr>
          <p:cNvGrpSpPr/>
          <p:nvPr/>
        </p:nvGrpSpPr>
        <p:grpSpPr>
          <a:xfrm>
            <a:off x="7295665" y="1533491"/>
            <a:ext cx="2093843" cy="1586526"/>
            <a:chOff x="8256105" y="781878"/>
            <a:chExt cx="2093843" cy="158652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26C47E3-B4F4-0F4A-8A81-AF083E7F1469}"/>
                </a:ext>
              </a:extLst>
            </p:cNvPr>
            <p:cNvSpPr/>
            <p:nvPr/>
          </p:nvSpPr>
          <p:spPr>
            <a:xfrm>
              <a:off x="8256105" y="781878"/>
              <a:ext cx="2093843" cy="3975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CF5397B-C4B0-3F48-8816-E117157C9E95}"/>
                </a:ext>
              </a:extLst>
            </p:cNvPr>
            <p:cNvSpPr/>
            <p:nvPr/>
          </p:nvSpPr>
          <p:spPr>
            <a:xfrm>
              <a:off x="8256105" y="781878"/>
              <a:ext cx="2093843" cy="1586526"/>
            </a:xfrm>
            <a:prstGeom prst="rect">
              <a:avLst/>
            </a:prstGeom>
            <a:ln cmpd="dbl"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Section</a:t>
              </a:r>
            </a:p>
            <a:p>
              <a:pPr marL="6350" marR="0" indent="-6350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kumimoji="0" lang="en-US" sz="1800" b="0" i="0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sec_id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semester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lang="en-US" sz="1800" dirty="0">
                  <a:latin typeface="Arial" pitchFamily="34" charset="0"/>
                </a:rPr>
                <a:t>year</a:t>
              </a:r>
              <a:endParaRPr kumimoji="0" lang="en-US" sz="18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B86E51E-29B7-2943-85C7-8472AD6A72F7}"/>
              </a:ext>
            </a:extLst>
          </p:cNvPr>
          <p:cNvCxnSpPr>
            <a:cxnSpLocks/>
            <a:stCxn id="42" idx="1"/>
            <a:endCxn id="33" idx="3"/>
          </p:cNvCxnSpPr>
          <p:nvPr/>
        </p:nvCxnSpPr>
        <p:spPr bwMode="auto">
          <a:xfrm flipH="1">
            <a:off x="3410197" y="2326754"/>
            <a:ext cx="927653" cy="1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1E9B4DF-4400-9844-955B-89BBE3B802EA}"/>
              </a:ext>
            </a:extLst>
          </p:cNvPr>
          <p:cNvCxnSpPr>
            <a:cxnSpLocks/>
            <a:stCxn id="36" idx="1"/>
            <a:endCxn id="42" idx="3"/>
          </p:cNvCxnSpPr>
          <p:nvPr/>
        </p:nvCxnSpPr>
        <p:spPr bwMode="auto">
          <a:xfrm flipH="1">
            <a:off x="6299172" y="2326754"/>
            <a:ext cx="996493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42" name="Diamond 41">
            <a:extLst>
              <a:ext uri="{FF2B5EF4-FFF2-40B4-BE49-F238E27FC236}">
                <a16:creationId xmlns:a16="http://schemas.microsoft.com/office/drawing/2014/main" id="{329141AF-E61C-AE45-8D23-A8C065A86CF0}"/>
              </a:ext>
            </a:extLst>
          </p:cNvPr>
          <p:cNvSpPr/>
          <p:nvPr/>
        </p:nvSpPr>
        <p:spPr>
          <a:xfrm>
            <a:off x="4337850" y="1660832"/>
            <a:ext cx="1961322" cy="1331844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r"/>
              </a:tabLst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sec_course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0965ADE-930F-984C-B25A-092164028B97}"/>
              </a:ext>
            </a:extLst>
          </p:cNvPr>
          <p:cNvGrpSpPr/>
          <p:nvPr/>
        </p:nvGrpSpPr>
        <p:grpSpPr>
          <a:xfrm>
            <a:off x="7242656" y="4293129"/>
            <a:ext cx="2203704" cy="1391479"/>
            <a:chOff x="8203096" y="722243"/>
            <a:chExt cx="2203704" cy="139147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8749616-2AFF-0C43-8543-05A9A6F7169F}"/>
                </a:ext>
              </a:extLst>
            </p:cNvPr>
            <p:cNvSpPr/>
            <p:nvPr/>
          </p:nvSpPr>
          <p:spPr>
            <a:xfrm>
              <a:off x="8203096" y="722243"/>
              <a:ext cx="2203704" cy="1391479"/>
            </a:xfrm>
            <a:prstGeom prst="rect">
              <a:avLst/>
            </a:prstGeom>
            <a:solidFill>
              <a:schemeClr val="bg1"/>
            </a:solidFill>
            <a:ln cmpd="dbl"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endParaRPr kumimoji="0" lang="en-US" sz="18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5D3731-9E9D-6E42-94A3-B68B846BC26C}"/>
                </a:ext>
              </a:extLst>
            </p:cNvPr>
            <p:cNvSpPr/>
            <p:nvPr/>
          </p:nvSpPr>
          <p:spPr>
            <a:xfrm>
              <a:off x="8256105" y="781878"/>
              <a:ext cx="2093843" cy="3975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8222136-47A6-BC4C-AB45-4DA7CA856A5E}"/>
                </a:ext>
              </a:extLst>
            </p:cNvPr>
            <p:cNvSpPr/>
            <p:nvPr/>
          </p:nvSpPr>
          <p:spPr>
            <a:xfrm>
              <a:off x="8256105" y="781878"/>
              <a:ext cx="2093843" cy="1277273"/>
            </a:xfrm>
            <a:prstGeom prst="rect">
              <a:avLst/>
            </a:prstGeom>
            <a:ln cmpd="dbl"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Section</a:t>
              </a:r>
            </a:p>
            <a:p>
              <a:pPr marL="6350" marR="0" indent="-6350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r>
                <a:rPr kumimoji="0" lang="en-US" sz="1800" b="0" i="0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sec_id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semester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lang="en-US" sz="1800" dirty="0">
                  <a:latin typeface="Arial" pitchFamily="34" charset="0"/>
                </a:rPr>
                <a:t>year</a:t>
              </a:r>
              <a:endParaRPr kumimoji="0" lang="en-US" sz="18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13555D-66AF-AB4C-AA4A-69E09B018142}"/>
              </a:ext>
            </a:extLst>
          </p:cNvPr>
          <p:cNvCxnSpPr/>
          <p:nvPr/>
        </p:nvCxnSpPr>
        <p:spPr bwMode="auto">
          <a:xfrm>
            <a:off x="7375178" y="5033654"/>
            <a:ext cx="715143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354733E-D291-974F-83CF-701F7F019D0B}"/>
              </a:ext>
            </a:extLst>
          </p:cNvPr>
          <p:cNvCxnSpPr>
            <a:cxnSpLocks/>
          </p:cNvCxnSpPr>
          <p:nvPr/>
        </p:nvCxnSpPr>
        <p:spPr bwMode="auto">
          <a:xfrm>
            <a:off x="7375178" y="5300101"/>
            <a:ext cx="967408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12B3F98-9D87-204E-AEFB-E0A808CCB838}"/>
              </a:ext>
            </a:extLst>
          </p:cNvPr>
          <p:cNvCxnSpPr>
            <a:cxnSpLocks/>
          </p:cNvCxnSpPr>
          <p:nvPr/>
        </p:nvCxnSpPr>
        <p:spPr bwMode="auto">
          <a:xfrm>
            <a:off x="7375178" y="5566550"/>
            <a:ext cx="539529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4289C5DD-7E46-1340-8E76-44270984622C}"/>
              </a:ext>
            </a:extLst>
          </p:cNvPr>
          <p:cNvSpPr txBox="1"/>
          <p:nvPr/>
        </p:nvSpPr>
        <p:spPr>
          <a:xfrm>
            <a:off x="153756" y="6346376"/>
            <a:ext cx="2874826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Oct 23, 2020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07113F1-C515-E444-A65A-B0D6DBD8ADAE}"/>
              </a:ext>
            </a:extLst>
          </p:cNvPr>
          <p:cNvCxnSpPr>
            <a:cxnSpLocks/>
          </p:cNvCxnSpPr>
          <p:nvPr/>
        </p:nvCxnSpPr>
        <p:spPr bwMode="auto">
          <a:xfrm flipV="1">
            <a:off x="1004254" y="1273817"/>
            <a:ext cx="9270854" cy="235207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D224838-DDB2-B949-805F-384D212FAEF4}"/>
              </a:ext>
            </a:extLst>
          </p:cNvPr>
          <p:cNvCxnSpPr>
            <a:cxnSpLocks/>
          </p:cNvCxnSpPr>
          <p:nvPr/>
        </p:nvCxnSpPr>
        <p:spPr bwMode="auto">
          <a:xfrm>
            <a:off x="1004254" y="1273817"/>
            <a:ext cx="9270854" cy="235207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355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5A45-8C61-DE4D-B05A-70CEE6CE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67" y="57412"/>
            <a:ext cx="7912422" cy="527837"/>
          </a:xfrm>
        </p:spPr>
        <p:txBody>
          <a:bodyPr/>
          <a:lstStyle/>
          <a:p>
            <a:r>
              <a:rPr lang="en-US" dirty="0"/>
              <a:t>Graph Homomorphism beyond graphs</a:t>
            </a:r>
          </a:p>
        </p:txBody>
      </p:sp>
      <p:sp>
        <p:nvSpPr>
          <p:cNvPr id="3" name="object 2058">
            <a:extLst>
              <a:ext uri="{FF2B5EF4-FFF2-40B4-BE49-F238E27FC236}">
                <a16:creationId xmlns:a16="http://schemas.microsoft.com/office/drawing/2014/main" id="{C609668F-13F1-7044-B6E6-ADAC6FD1DCC4}"/>
              </a:ext>
            </a:extLst>
          </p:cNvPr>
          <p:cNvSpPr txBox="1"/>
          <p:nvPr/>
        </p:nvSpPr>
        <p:spPr>
          <a:xfrm>
            <a:off x="237067" y="735883"/>
            <a:ext cx="9438092" cy="15723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0" tIns="31750" rIns="0" bIns="0" rtlCol="0">
            <a:spAutoFit/>
          </a:bodyPr>
          <a:lstStyle/>
          <a:p>
            <a:pPr marL="12700" marR="160020">
              <a:lnSpc>
                <a:spcPct val="96400"/>
              </a:lnSpc>
              <a:spcBef>
                <a:spcPts val="250"/>
              </a:spcBef>
              <a:tabLst>
                <a:tab pos="339725" algn="l"/>
              </a:tabLst>
            </a:pPr>
            <a:r>
              <a:rPr sz="2800" b="1" dirty="0">
                <a:latin typeface="+mj-lt"/>
                <a:cs typeface="Helvetica"/>
              </a:rPr>
              <a:t>Definition </a:t>
            </a:r>
            <a:r>
              <a:rPr lang="en-US" sz="2800" b="1" dirty="0">
                <a:latin typeface="+mj-lt"/>
                <a:cs typeface="Helvetica"/>
              </a:rPr>
              <a:t>: </a:t>
            </a:r>
            <a:r>
              <a:rPr sz="2800" i="1" dirty="0">
                <a:latin typeface="+mj-lt"/>
                <a:cs typeface="Helvetica"/>
              </a:rPr>
              <a:t>Let </a:t>
            </a:r>
            <a:r>
              <a:rPr sz="2800" i="1" dirty="0">
                <a:latin typeface="+mj-lt"/>
                <a:cs typeface="Times New Roman"/>
              </a:rPr>
              <a:t>G </a:t>
            </a:r>
            <a:r>
              <a:rPr sz="2800" i="1" dirty="0">
                <a:latin typeface="+mj-lt"/>
                <a:cs typeface="Helvetica"/>
              </a:rPr>
              <a:t>and </a:t>
            </a:r>
            <a:r>
              <a:rPr sz="2800" i="1" dirty="0">
                <a:latin typeface="+mj-lt"/>
                <a:cs typeface="Times New Roman"/>
              </a:rPr>
              <a:t>H </a:t>
            </a:r>
            <a:r>
              <a:rPr sz="2800" i="1" dirty="0">
                <a:latin typeface="+mj-lt"/>
                <a:cs typeface="Helvetica"/>
              </a:rPr>
              <a:t>be graphs. A </a:t>
            </a:r>
            <a:r>
              <a:rPr sz="2800" i="1" dirty="0">
                <a:solidFill>
                  <a:schemeClr val="accent2"/>
                </a:solidFill>
                <a:latin typeface="+mj-lt"/>
                <a:cs typeface="Helvetica"/>
              </a:rPr>
              <a:t>homomorphism</a:t>
            </a:r>
            <a:r>
              <a:rPr sz="2800" i="1" dirty="0">
                <a:latin typeface="+mj-lt"/>
                <a:cs typeface="Helvetica"/>
              </a:rPr>
              <a:t> of </a:t>
            </a:r>
            <a:r>
              <a:rPr sz="2800" i="1" dirty="0">
                <a:latin typeface="+mj-lt"/>
                <a:cs typeface="Times New Roman"/>
              </a:rPr>
              <a:t>G </a:t>
            </a:r>
            <a:r>
              <a:rPr sz="2800" i="1" dirty="0">
                <a:latin typeface="+mj-lt"/>
                <a:cs typeface="Helvetica"/>
              </a:rPr>
              <a:t>to </a:t>
            </a:r>
            <a:r>
              <a:rPr sz="2800" i="1" dirty="0">
                <a:latin typeface="+mj-lt"/>
                <a:cs typeface="Times New Roman"/>
              </a:rPr>
              <a:t>H </a:t>
            </a:r>
            <a:r>
              <a:rPr sz="2800" i="1" dirty="0">
                <a:latin typeface="+mj-lt"/>
                <a:cs typeface="Helvetica"/>
              </a:rPr>
              <a:t>is a function </a:t>
            </a:r>
            <a:r>
              <a:rPr sz="2800" i="1" dirty="0">
                <a:latin typeface="+mj-lt"/>
                <a:cs typeface="Times New Roman"/>
              </a:rPr>
              <a:t>f</a:t>
            </a:r>
            <a:r>
              <a:rPr sz="2800" dirty="0">
                <a:latin typeface="+mj-lt"/>
                <a:cs typeface="Arial"/>
              </a:rPr>
              <a:t>: </a:t>
            </a:r>
            <a:r>
              <a:rPr sz="2800" i="1" dirty="0">
                <a:latin typeface="+mj-lt"/>
                <a:cs typeface="Times New Roman"/>
              </a:rPr>
              <a:t>V</a:t>
            </a:r>
            <a:r>
              <a:rPr sz="2800" dirty="0">
                <a:latin typeface="+mj-lt"/>
                <a:cs typeface="Arial"/>
              </a:rPr>
              <a:t>(</a:t>
            </a:r>
            <a:r>
              <a:rPr sz="2800" i="1" dirty="0">
                <a:latin typeface="+mj-lt"/>
                <a:cs typeface="Times New Roman"/>
              </a:rPr>
              <a:t>G</a:t>
            </a:r>
            <a:r>
              <a:rPr sz="2800" dirty="0">
                <a:latin typeface="+mj-lt"/>
                <a:cs typeface="Arial"/>
              </a:rPr>
              <a:t>) </a:t>
            </a:r>
            <a:r>
              <a:rPr sz="2800" dirty="0">
                <a:latin typeface="+mj-lt"/>
                <a:cs typeface="Lucida Sans Unicode"/>
              </a:rPr>
              <a:t>→ </a:t>
            </a:r>
            <a:r>
              <a:rPr sz="2800" i="1" dirty="0">
                <a:latin typeface="+mj-lt"/>
                <a:cs typeface="Times New Roman"/>
              </a:rPr>
              <a:t>V</a:t>
            </a:r>
            <a:r>
              <a:rPr sz="2800" dirty="0">
                <a:latin typeface="+mj-lt"/>
                <a:cs typeface="Arial"/>
              </a:rPr>
              <a:t>(</a:t>
            </a:r>
            <a:r>
              <a:rPr sz="2800" i="1" dirty="0">
                <a:latin typeface="+mj-lt"/>
                <a:cs typeface="Times New Roman"/>
              </a:rPr>
              <a:t>H</a:t>
            </a:r>
            <a:r>
              <a:rPr sz="2800" dirty="0">
                <a:latin typeface="+mj-lt"/>
                <a:cs typeface="Arial"/>
              </a:rPr>
              <a:t>)</a:t>
            </a:r>
            <a:r>
              <a:rPr lang="en-US" sz="2800" dirty="0">
                <a:latin typeface="+mj-lt"/>
                <a:cs typeface="Arial"/>
              </a:rPr>
              <a:t> such that</a:t>
            </a:r>
            <a:endParaRPr lang="en-US" sz="2800" dirty="0">
              <a:latin typeface="+mj-lt"/>
              <a:cs typeface="Helvetica"/>
            </a:endParaRPr>
          </a:p>
          <a:p>
            <a:pPr marL="1499870">
              <a:lnSpc>
                <a:spcPct val="100000"/>
              </a:lnSpc>
              <a:spcBef>
                <a:spcPts val="2175"/>
              </a:spcBef>
            </a:pPr>
            <a:r>
              <a:rPr lang="en-US" sz="2800" i="1" dirty="0" err="1">
                <a:latin typeface="+mj-lt"/>
                <a:cs typeface="Times New Roman"/>
              </a:rPr>
              <a:t>xy</a:t>
            </a:r>
            <a:r>
              <a:rPr lang="en-US" sz="2800" i="1" dirty="0">
                <a:latin typeface="+mj-lt"/>
                <a:cs typeface="Times New Roman"/>
              </a:rPr>
              <a:t> </a:t>
            </a:r>
            <a:r>
              <a:rPr lang="en-US" sz="2800" dirty="0">
                <a:latin typeface="+mj-lt"/>
                <a:cs typeface="Lucida Sans Unicode"/>
              </a:rPr>
              <a:t>∈ </a:t>
            </a:r>
            <a:r>
              <a:rPr lang="en-US" sz="2800" i="1" dirty="0">
                <a:latin typeface="+mj-lt"/>
                <a:cs typeface="Times New Roman"/>
              </a:rPr>
              <a:t>E</a:t>
            </a:r>
            <a:r>
              <a:rPr lang="en-US" sz="2800" dirty="0">
                <a:latin typeface="+mj-lt"/>
                <a:cs typeface="Arial"/>
              </a:rPr>
              <a:t>(</a:t>
            </a:r>
            <a:r>
              <a:rPr lang="en-US" sz="2800" i="1" dirty="0">
                <a:latin typeface="+mj-lt"/>
                <a:cs typeface="Times New Roman"/>
              </a:rPr>
              <a:t>G</a:t>
            </a:r>
            <a:r>
              <a:rPr lang="en-US" sz="2800" dirty="0">
                <a:latin typeface="+mj-lt"/>
                <a:cs typeface="Arial"/>
              </a:rPr>
              <a:t>) </a:t>
            </a:r>
            <a:r>
              <a:rPr lang="en-US" sz="2800" dirty="0">
                <a:latin typeface="+mj-lt"/>
                <a:cs typeface="Lucida Sans Unicode"/>
              </a:rPr>
              <a:t>⇒ </a:t>
            </a:r>
            <a:r>
              <a:rPr lang="en-US" sz="2800" i="1" dirty="0">
                <a:latin typeface="+mj-lt"/>
                <a:cs typeface="Times New Roman"/>
              </a:rPr>
              <a:t>f</a:t>
            </a:r>
            <a:r>
              <a:rPr lang="en-US" sz="2800" dirty="0">
                <a:latin typeface="+mj-lt"/>
                <a:cs typeface="Arial"/>
              </a:rPr>
              <a:t>(</a:t>
            </a:r>
            <a:r>
              <a:rPr lang="en-US" sz="2800" i="1" dirty="0">
                <a:latin typeface="+mj-lt"/>
                <a:cs typeface="Times New Roman"/>
              </a:rPr>
              <a:t>x</a:t>
            </a:r>
            <a:r>
              <a:rPr lang="en-US" sz="2800" dirty="0">
                <a:latin typeface="+mj-lt"/>
                <a:cs typeface="Arial"/>
              </a:rPr>
              <a:t>) </a:t>
            </a:r>
            <a:r>
              <a:rPr lang="en-US" sz="2800" i="1" dirty="0">
                <a:latin typeface="+mj-lt"/>
                <a:cs typeface="Times New Roman"/>
              </a:rPr>
              <a:t>f</a:t>
            </a:r>
            <a:r>
              <a:rPr lang="en-US" sz="2800" dirty="0">
                <a:latin typeface="+mj-lt"/>
                <a:cs typeface="Arial"/>
              </a:rPr>
              <a:t>(</a:t>
            </a:r>
            <a:r>
              <a:rPr lang="en-US" sz="2800" i="1" dirty="0">
                <a:latin typeface="+mj-lt"/>
                <a:cs typeface="Times New Roman"/>
              </a:rPr>
              <a:t>y</a:t>
            </a:r>
            <a:r>
              <a:rPr lang="en-US" sz="2800" dirty="0">
                <a:latin typeface="+mj-lt"/>
                <a:cs typeface="Arial"/>
              </a:rPr>
              <a:t>) </a:t>
            </a:r>
            <a:r>
              <a:rPr lang="en-US" sz="2800" dirty="0">
                <a:latin typeface="+mj-lt"/>
                <a:cs typeface="Lucida Sans Unicode"/>
              </a:rPr>
              <a:t>∈ </a:t>
            </a:r>
            <a:r>
              <a:rPr lang="en-US" sz="2800" i="1" dirty="0">
                <a:latin typeface="+mj-lt"/>
                <a:cs typeface="Times New Roman"/>
              </a:rPr>
              <a:t>E</a:t>
            </a:r>
            <a:r>
              <a:rPr lang="en-US" sz="2800" dirty="0">
                <a:latin typeface="+mj-lt"/>
                <a:cs typeface="Arial"/>
              </a:rPr>
              <a:t>(</a:t>
            </a:r>
            <a:r>
              <a:rPr lang="en-US" sz="2800" i="1" dirty="0">
                <a:latin typeface="+mj-lt"/>
                <a:cs typeface="Times New Roman"/>
              </a:rPr>
              <a:t>H</a:t>
            </a:r>
            <a:r>
              <a:rPr lang="en-US" sz="2800" dirty="0">
                <a:latin typeface="+mj-lt"/>
                <a:cs typeface="Arial"/>
              </a:rPr>
              <a:t>)</a:t>
            </a:r>
            <a:r>
              <a:rPr lang="en-US" sz="2800" i="1" dirty="0">
                <a:latin typeface="+mj-lt"/>
                <a:cs typeface="Times New Roman"/>
              </a:rPr>
              <a:t>.</a:t>
            </a:r>
            <a:endParaRPr lang="en-US" sz="2800" dirty="0">
              <a:latin typeface="+mj-lt"/>
              <a:cs typeface="Times New Roman"/>
            </a:endParaRPr>
          </a:p>
        </p:txBody>
      </p:sp>
      <p:sp>
        <p:nvSpPr>
          <p:cNvPr id="5" name="object 2059">
            <a:extLst>
              <a:ext uri="{FF2B5EF4-FFF2-40B4-BE49-F238E27FC236}">
                <a16:creationId xmlns:a16="http://schemas.microsoft.com/office/drawing/2014/main" id="{4B5A8603-010E-6F47-B705-2E52A1CF92B7}"/>
              </a:ext>
            </a:extLst>
          </p:cNvPr>
          <p:cNvSpPr txBox="1"/>
          <p:nvPr/>
        </p:nvSpPr>
        <p:spPr>
          <a:xfrm>
            <a:off x="237065" y="2751766"/>
            <a:ext cx="10441161" cy="86549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>
            <a:defPPr>
              <a:defRPr lang="en-US"/>
            </a:defPPr>
            <a:lvl1pPr marL="12700" marR="160020">
              <a:lnSpc>
                <a:spcPct val="96400"/>
              </a:lnSpc>
              <a:spcBef>
                <a:spcPts val="250"/>
              </a:spcBef>
              <a:tabLst>
                <a:tab pos="339725" algn="l"/>
              </a:tabLst>
              <a:defRPr sz="2800" b="1">
                <a:latin typeface="+mj-lt"/>
                <a:cs typeface="Helvetica"/>
              </a:defRPr>
            </a:lvl1pPr>
          </a:lstStyle>
          <a:p>
            <a:r>
              <a:rPr lang="en-US" dirty="0"/>
              <a:t>We sometimes write </a:t>
            </a:r>
            <a:r>
              <a:rPr lang="en-US" dirty="0">
                <a:solidFill>
                  <a:schemeClr val="accent2"/>
                </a:solidFill>
              </a:rPr>
              <a:t>G → H </a:t>
            </a:r>
            <a:r>
              <a:rPr lang="en-US" dirty="0"/>
              <a:t>(G ↛ H) if there is a homomorphism (no homomorphism) of G to H</a:t>
            </a:r>
            <a:endParaRPr dirty="0"/>
          </a:p>
        </p:txBody>
      </p:sp>
      <p:sp>
        <p:nvSpPr>
          <p:cNvPr id="6" name="object 2059">
            <a:extLst>
              <a:ext uri="{FF2B5EF4-FFF2-40B4-BE49-F238E27FC236}">
                <a16:creationId xmlns:a16="http://schemas.microsoft.com/office/drawing/2014/main" id="{EA776C64-C8E2-434B-A749-E0C03682C23C}"/>
              </a:ext>
            </a:extLst>
          </p:cNvPr>
          <p:cNvSpPr txBox="1"/>
          <p:nvPr/>
        </p:nvSpPr>
        <p:spPr>
          <a:xfrm>
            <a:off x="237065" y="4116507"/>
            <a:ext cx="10441161" cy="225414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>
            <a:defPPr>
              <a:defRPr lang="en-US"/>
            </a:defPPr>
            <a:lvl1pPr marL="12700" marR="160020">
              <a:lnSpc>
                <a:spcPct val="96400"/>
              </a:lnSpc>
              <a:spcBef>
                <a:spcPts val="250"/>
              </a:spcBef>
              <a:tabLst>
                <a:tab pos="339725" algn="l"/>
              </a:tabLst>
              <a:defRPr sz="2800" b="1">
                <a:latin typeface="+mj-lt"/>
                <a:cs typeface="Helvetica"/>
              </a:defRPr>
            </a:lvl1pPr>
          </a:lstStyle>
          <a:p>
            <a:r>
              <a:rPr lang="en-US" dirty="0"/>
              <a:t>Definition of a homomorphism naturally extends  to:</a:t>
            </a:r>
          </a:p>
          <a:p>
            <a:pPr marL="469900" indent="-457200">
              <a:buFont typeface="Arial" panose="020B0604020202020204" pitchFamily="34" charset="0"/>
              <a:buChar char="•"/>
            </a:pPr>
            <a:r>
              <a:rPr lang="en-US" dirty="0"/>
              <a:t>digraphs</a:t>
            </a:r>
          </a:p>
          <a:p>
            <a:pPr marL="469900" indent="-457200">
              <a:buFont typeface="Arial" panose="020B0604020202020204" pitchFamily="34" charset="0"/>
              <a:buChar char="•"/>
            </a:pPr>
            <a:r>
              <a:rPr lang="en-US" dirty="0"/>
              <a:t>edge-colored graphs</a:t>
            </a:r>
          </a:p>
          <a:p>
            <a:pPr marL="469900" indent="-457200">
              <a:buFont typeface="Arial" panose="020B0604020202020204" pitchFamily="34" charset="0"/>
              <a:buChar char="•"/>
            </a:pPr>
            <a:r>
              <a:rPr lang="en-US" dirty="0"/>
              <a:t>relational systems</a:t>
            </a:r>
          </a:p>
          <a:p>
            <a:pPr marL="4699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constraint satisfaction problems (</a:t>
            </a:r>
            <a:r>
              <a:rPr lang="en-US" dirty="0" err="1">
                <a:solidFill>
                  <a:schemeClr val="accent1"/>
                </a:solidFill>
              </a:rPr>
              <a:t>CSPs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137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237067" y="57412"/>
            <a:ext cx="5552802" cy="527837"/>
          </a:xfrm>
        </p:spPr>
        <p:txBody>
          <a:bodyPr/>
          <a:lstStyle/>
          <a:p>
            <a:r>
              <a:rPr lang="en-US" dirty="0"/>
              <a:t>[Chandra and Merlin 1977]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37067" y="604545"/>
            <a:ext cx="1133840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If there is a homomorphism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GB" sz="2800" baseline="-250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from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to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baseline="-250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then 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⊆ 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endParaRPr lang="en-GB" sz="2800" baseline="-250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DF69FD8-09C9-4D4F-894A-01CAD19CD129}"/>
              </a:ext>
            </a:extLst>
          </p:cNvPr>
          <p:cNvSpPr/>
          <p:nvPr/>
        </p:nvSpPr>
        <p:spPr>
          <a:xfrm>
            <a:off x="237067" y="1061518"/>
            <a:ext cx="854240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1. Given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 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800" baseline="-250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→1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we will show that for any D: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(D)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⇒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(D)</a:t>
            </a:r>
            <a:endParaRPr lang="en-GB" sz="2800" baseline="-250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80C77FB-CAE6-6947-97CA-323B94C5BF80}"/>
              </a:ext>
            </a:extLst>
          </p:cNvPr>
          <p:cNvSpPr/>
          <p:nvPr/>
        </p:nvSpPr>
        <p:spPr>
          <a:xfrm>
            <a:off x="237067" y="1488498"/>
            <a:ext cx="7855677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2. For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(D) to hold, there is a </a:t>
            </a:r>
            <a:r>
              <a:rPr lang="en-GB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valuation </a:t>
            </a:r>
            <a:r>
              <a:rPr lang="en-GB" sz="28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s.t.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 ∈ D</a:t>
            </a:r>
            <a:endParaRPr lang="en-GB" sz="2800" baseline="-250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FE6E81-0D3B-9444-B863-21218A540DDD}"/>
              </a:ext>
            </a:extLst>
          </p:cNvPr>
          <p:cNvSpPr/>
          <p:nvPr/>
        </p:nvSpPr>
        <p:spPr>
          <a:xfrm>
            <a:off x="237067" y="1912011"/>
            <a:ext cx="9826280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3. We will show that the composition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=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∘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is a valuation for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endParaRPr lang="en-GB" sz="2800" baseline="-250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FA542FC-0C0B-264A-B49F-4C19A1722220}"/>
              </a:ext>
            </a:extLst>
          </p:cNvPr>
          <p:cNvSpPr/>
          <p:nvPr/>
        </p:nvSpPr>
        <p:spPr>
          <a:xfrm>
            <a:off x="633329" y="2355268"/>
            <a:ext cx="9973756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3a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. By definition of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for every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,...) in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),...) in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9CF97D6-05AD-3648-A3AE-2C43FA8BB914}"/>
              </a:ext>
            </a:extLst>
          </p:cNvPr>
          <p:cNvSpPr/>
          <p:nvPr/>
        </p:nvSpPr>
        <p:spPr>
          <a:xfrm>
            <a:off x="633329" y="2786155"/>
            <a:ext cx="10614957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3b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. By definition of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for every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,...) in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)),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)),...) in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D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27E9535-EBDB-A640-871E-2E478D6F71BE}"/>
              </a:ext>
            </a:extLst>
          </p:cNvPr>
          <p:cNvCxnSpPr>
            <a:cxnSpLocks/>
            <a:stCxn id="40" idx="7"/>
            <a:endCxn id="37" idx="3"/>
          </p:cNvCxnSpPr>
          <p:nvPr/>
        </p:nvCxnSpPr>
        <p:spPr bwMode="auto">
          <a:xfrm flipH="1" flipV="1">
            <a:off x="9610424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38A500A8-522E-4C45-B56A-AD240D1BA69F}"/>
              </a:ext>
            </a:extLst>
          </p:cNvPr>
          <p:cNvSpPr/>
          <p:nvPr/>
        </p:nvSpPr>
        <p:spPr bwMode="auto">
          <a:xfrm flipH="1">
            <a:off x="9299961" y="5008886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EB1E322-D54E-BF48-9B6B-7A073683230E}"/>
              </a:ext>
            </a:extLst>
          </p:cNvPr>
          <p:cNvSpPr/>
          <p:nvPr/>
        </p:nvSpPr>
        <p:spPr bwMode="auto">
          <a:xfrm flipH="1">
            <a:off x="9299961" y="6411658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kern="0" dirty="0">
                <a:latin typeface="Calibri"/>
                <a:cs typeface="Calibri"/>
              </a:rPr>
              <a:t>u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149637E-DA14-C740-A1E3-390C2C70A33E}"/>
              </a:ext>
            </a:extLst>
          </p:cNvPr>
          <p:cNvSpPr/>
          <p:nvPr/>
        </p:nvSpPr>
        <p:spPr bwMode="auto">
          <a:xfrm flipH="1">
            <a:off x="11107980" y="5008886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C211516-92EB-E740-B7E4-AE038DE301F1}"/>
              </a:ext>
            </a:extLst>
          </p:cNvPr>
          <p:cNvSpPr/>
          <p:nvPr/>
        </p:nvSpPr>
        <p:spPr bwMode="auto">
          <a:xfrm flipH="1">
            <a:off x="11107980" y="6411658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kern="0" dirty="0">
                <a:latin typeface="Calibri"/>
                <a:cs typeface="Calibri"/>
              </a:rPr>
              <a:t>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18D672F-C05B-D849-BDDE-A22435D39CB2}"/>
              </a:ext>
            </a:extLst>
          </p:cNvPr>
          <p:cNvCxnSpPr>
            <a:cxnSpLocks/>
            <a:stCxn id="39" idx="5"/>
            <a:endCxn id="38" idx="1"/>
          </p:cNvCxnSpPr>
          <p:nvPr/>
        </p:nvCxnSpPr>
        <p:spPr bwMode="auto">
          <a:xfrm flipH="1">
            <a:off x="9610424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5C44154-3F99-1541-ADD4-3CF36CAA4B1E}"/>
              </a:ext>
            </a:extLst>
          </p:cNvPr>
          <p:cNvCxnSpPr>
            <a:cxnSpLocks/>
          </p:cNvCxnSpPr>
          <p:nvPr/>
        </p:nvCxnSpPr>
        <p:spPr bwMode="auto">
          <a:xfrm flipH="1">
            <a:off x="9610424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FC09F2F-06FD-6C4E-ABA5-A488E143EF03}"/>
              </a:ext>
            </a:extLst>
          </p:cNvPr>
          <p:cNvCxnSpPr>
            <a:cxnSpLocks/>
          </p:cNvCxnSpPr>
          <p:nvPr/>
        </p:nvCxnSpPr>
        <p:spPr bwMode="auto">
          <a:xfrm rot="10800000" flipH="1">
            <a:off x="9610424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6A1EEFD-F1BB-6043-93C2-C687C90D31C2}"/>
              </a:ext>
            </a:extLst>
          </p:cNvPr>
          <p:cNvCxnSpPr>
            <a:cxnSpLocks/>
            <a:stCxn id="40" idx="6"/>
            <a:endCxn id="38" idx="2"/>
          </p:cNvCxnSpPr>
          <p:nvPr/>
        </p:nvCxnSpPr>
        <p:spPr bwMode="auto">
          <a:xfrm flipH="1">
            <a:off x="9663691" y="6593523"/>
            <a:ext cx="1444289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E8985E6-506C-D24E-AB9C-1195FD9EE2AE}"/>
              </a:ext>
            </a:extLst>
          </p:cNvPr>
          <p:cNvCxnSpPr>
            <a:cxnSpLocks/>
          </p:cNvCxnSpPr>
          <p:nvPr/>
        </p:nvCxnSpPr>
        <p:spPr bwMode="auto">
          <a:xfrm rot="10800000" flipH="1">
            <a:off x="9663692" y="5190751"/>
            <a:ext cx="1444288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210991B-6532-094D-9711-D529B3437038}"/>
              </a:ext>
            </a:extLst>
          </p:cNvPr>
          <p:cNvCxnSpPr>
            <a:cxnSpLocks/>
            <a:stCxn id="53" idx="7"/>
            <a:endCxn id="48" idx="3"/>
          </p:cNvCxnSpPr>
          <p:nvPr/>
        </p:nvCxnSpPr>
        <p:spPr bwMode="auto">
          <a:xfrm flipH="1" flipV="1">
            <a:off x="1015402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68B7072B-E05F-8C42-B39F-839DFD609AA2}"/>
              </a:ext>
            </a:extLst>
          </p:cNvPr>
          <p:cNvSpPr/>
          <p:nvPr/>
        </p:nvSpPr>
        <p:spPr bwMode="auto">
          <a:xfrm flipH="1">
            <a:off x="704939" y="5008886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i="1" kern="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C6FD0FB-B8E0-7546-BE6F-75DD831D25B9}"/>
              </a:ext>
            </a:extLst>
          </p:cNvPr>
          <p:cNvSpPr/>
          <p:nvPr/>
        </p:nvSpPr>
        <p:spPr bwMode="auto">
          <a:xfrm flipH="1">
            <a:off x="2512958" y="5008886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i="1" kern="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E7E9D10-4EFA-074A-944E-A5115548CA1B}"/>
              </a:ext>
            </a:extLst>
          </p:cNvPr>
          <p:cNvSpPr/>
          <p:nvPr/>
        </p:nvSpPr>
        <p:spPr bwMode="auto">
          <a:xfrm flipH="1">
            <a:off x="2512958" y="6411658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i="1" kern="0" dirty="0">
                <a:latin typeface="Calibri"/>
                <a:cs typeface="Calibri"/>
              </a:rPr>
              <a:t>x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0DD2760-D659-BC49-999E-D33C51F7C6EA}"/>
              </a:ext>
            </a:extLst>
          </p:cNvPr>
          <p:cNvCxnSpPr>
            <a:cxnSpLocks/>
          </p:cNvCxnSpPr>
          <p:nvPr/>
        </p:nvCxnSpPr>
        <p:spPr bwMode="auto">
          <a:xfrm rot="10800000" flipH="1">
            <a:off x="1068670" y="5190751"/>
            <a:ext cx="1444288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D76805F-15FC-DB48-BAF7-8B886CC8DE9B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9481826" y="5372616"/>
            <a:ext cx="0" cy="1039042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1" name="Freeform 80">
            <a:extLst>
              <a:ext uri="{FF2B5EF4-FFF2-40B4-BE49-F238E27FC236}">
                <a16:creationId xmlns:a16="http://schemas.microsoft.com/office/drawing/2014/main" id="{563388A2-16F3-6B4E-89CA-A7149B0D1A0A}"/>
              </a:ext>
            </a:extLst>
          </p:cNvPr>
          <p:cNvSpPr/>
          <p:nvPr/>
        </p:nvSpPr>
        <p:spPr>
          <a:xfrm rot="15262223">
            <a:off x="234205" y="5097121"/>
            <a:ext cx="600522" cy="557518"/>
          </a:xfrm>
          <a:custGeom>
            <a:avLst/>
            <a:gdLst>
              <a:gd name="connsiteX0" fmla="*/ 331774 w 966631"/>
              <a:gd name="connsiteY0" fmla="*/ 547110 h 547110"/>
              <a:gd name="connsiteX1" fmla="*/ 0 w 966631"/>
              <a:gd name="connsiteY1" fmla="*/ 441914 h 547110"/>
              <a:gd name="connsiteX2" fmla="*/ 331774 w 966631"/>
              <a:gd name="connsiteY2" fmla="*/ 4944 h 547110"/>
              <a:gd name="connsiteX3" fmla="*/ 954861 w 966631"/>
              <a:gd name="connsiteY3" fmla="*/ 223429 h 547110"/>
              <a:gd name="connsiteX4" fmla="*/ 679731 w 966631"/>
              <a:gd name="connsiteY4" fmla="*/ 490466 h 547110"/>
              <a:gd name="connsiteX0" fmla="*/ 331774 w 966631"/>
              <a:gd name="connsiteY0" fmla="*/ 543350 h 543350"/>
              <a:gd name="connsiteX1" fmla="*/ 0 w 966631"/>
              <a:gd name="connsiteY1" fmla="*/ 316773 h 543350"/>
              <a:gd name="connsiteX2" fmla="*/ 331774 w 966631"/>
              <a:gd name="connsiteY2" fmla="*/ 1184 h 543350"/>
              <a:gd name="connsiteX3" fmla="*/ 954861 w 966631"/>
              <a:gd name="connsiteY3" fmla="*/ 219669 h 543350"/>
              <a:gd name="connsiteX4" fmla="*/ 679731 w 966631"/>
              <a:gd name="connsiteY4" fmla="*/ 486706 h 543350"/>
              <a:gd name="connsiteX0" fmla="*/ 331774 w 913866"/>
              <a:gd name="connsiteY0" fmla="*/ 548142 h 548142"/>
              <a:gd name="connsiteX1" fmla="*/ 0 w 913866"/>
              <a:gd name="connsiteY1" fmla="*/ 321565 h 548142"/>
              <a:gd name="connsiteX2" fmla="*/ 331774 w 913866"/>
              <a:gd name="connsiteY2" fmla="*/ 5976 h 548142"/>
              <a:gd name="connsiteX3" fmla="*/ 898216 w 913866"/>
              <a:gd name="connsiteY3" fmla="*/ 143540 h 548142"/>
              <a:gd name="connsiteX4" fmla="*/ 679731 w 913866"/>
              <a:gd name="connsiteY4" fmla="*/ 491498 h 548142"/>
              <a:gd name="connsiteX0" fmla="*/ 331774 w 913866"/>
              <a:gd name="connsiteY0" fmla="*/ 565728 h 565728"/>
              <a:gd name="connsiteX1" fmla="*/ 0 w 913866"/>
              <a:gd name="connsiteY1" fmla="*/ 339151 h 565728"/>
              <a:gd name="connsiteX2" fmla="*/ 331774 w 913866"/>
              <a:gd name="connsiteY2" fmla="*/ 23562 h 565728"/>
              <a:gd name="connsiteX3" fmla="*/ 898216 w 913866"/>
              <a:gd name="connsiteY3" fmla="*/ 161126 h 565728"/>
              <a:gd name="connsiteX4" fmla="*/ 679731 w 913866"/>
              <a:gd name="connsiteY4" fmla="*/ 509084 h 565728"/>
              <a:gd name="connsiteX0" fmla="*/ 331774 w 864206"/>
              <a:gd name="connsiteY0" fmla="*/ 546665 h 546665"/>
              <a:gd name="connsiteX1" fmla="*/ 0 w 864206"/>
              <a:gd name="connsiteY1" fmla="*/ 320088 h 546665"/>
              <a:gd name="connsiteX2" fmla="*/ 331774 w 864206"/>
              <a:gd name="connsiteY2" fmla="*/ 4499 h 546665"/>
              <a:gd name="connsiteX3" fmla="*/ 841572 w 864206"/>
              <a:gd name="connsiteY3" fmla="*/ 158247 h 546665"/>
              <a:gd name="connsiteX4" fmla="*/ 679731 w 864206"/>
              <a:gd name="connsiteY4" fmla="*/ 490021 h 546665"/>
              <a:gd name="connsiteX0" fmla="*/ 331774 w 871158"/>
              <a:gd name="connsiteY0" fmla="*/ 553422 h 553422"/>
              <a:gd name="connsiteX1" fmla="*/ 0 w 871158"/>
              <a:gd name="connsiteY1" fmla="*/ 326845 h 553422"/>
              <a:gd name="connsiteX2" fmla="*/ 331774 w 871158"/>
              <a:gd name="connsiteY2" fmla="*/ 11256 h 553422"/>
              <a:gd name="connsiteX3" fmla="*/ 841572 w 871158"/>
              <a:gd name="connsiteY3" fmla="*/ 165004 h 553422"/>
              <a:gd name="connsiteX4" fmla="*/ 679731 w 871158"/>
              <a:gd name="connsiteY4" fmla="*/ 496778 h 553422"/>
              <a:gd name="connsiteX0" fmla="*/ 331774 w 871158"/>
              <a:gd name="connsiteY0" fmla="*/ 563854 h 563854"/>
              <a:gd name="connsiteX1" fmla="*/ 0 w 871158"/>
              <a:gd name="connsiteY1" fmla="*/ 337277 h 563854"/>
              <a:gd name="connsiteX2" fmla="*/ 331774 w 871158"/>
              <a:gd name="connsiteY2" fmla="*/ 21688 h 563854"/>
              <a:gd name="connsiteX3" fmla="*/ 841572 w 871158"/>
              <a:gd name="connsiteY3" fmla="*/ 175436 h 563854"/>
              <a:gd name="connsiteX4" fmla="*/ 679731 w 871158"/>
              <a:gd name="connsiteY4" fmla="*/ 507210 h 563854"/>
              <a:gd name="connsiteX0" fmla="*/ 331774 w 864206"/>
              <a:gd name="connsiteY0" fmla="*/ 557518 h 557518"/>
              <a:gd name="connsiteX1" fmla="*/ 0 w 864206"/>
              <a:gd name="connsiteY1" fmla="*/ 330941 h 557518"/>
              <a:gd name="connsiteX2" fmla="*/ 331774 w 864206"/>
              <a:gd name="connsiteY2" fmla="*/ 15352 h 557518"/>
              <a:gd name="connsiteX3" fmla="*/ 841572 w 864206"/>
              <a:gd name="connsiteY3" fmla="*/ 169100 h 557518"/>
              <a:gd name="connsiteX4" fmla="*/ 679731 w 864206"/>
              <a:gd name="connsiteY4" fmla="*/ 500874 h 557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206" h="557518">
                <a:moveTo>
                  <a:pt x="331774" y="557518"/>
                </a:moveTo>
                <a:cubicBezTo>
                  <a:pt x="165887" y="550100"/>
                  <a:pt x="0" y="421302"/>
                  <a:pt x="0" y="330941"/>
                </a:cubicBezTo>
                <a:cubicBezTo>
                  <a:pt x="0" y="240580"/>
                  <a:pt x="86315" y="66602"/>
                  <a:pt x="331774" y="15352"/>
                </a:cubicBezTo>
                <a:cubicBezTo>
                  <a:pt x="577233" y="-35898"/>
                  <a:pt x="783579" y="47720"/>
                  <a:pt x="841572" y="169100"/>
                </a:cubicBezTo>
                <a:cubicBezTo>
                  <a:pt x="899565" y="290480"/>
                  <a:pt x="846292" y="407815"/>
                  <a:pt x="679731" y="50087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lg" len="lg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r"/>
              </a:tabLst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B3670D-11C9-444D-B172-587FC68B5300}"/>
              </a:ext>
            </a:extLst>
          </p:cNvPr>
          <p:cNvSpPr/>
          <p:nvPr/>
        </p:nvSpPr>
        <p:spPr>
          <a:xfrm>
            <a:off x="322163" y="6080334"/>
            <a:ext cx="6796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3986AFD-D38F-EC4C-97E2-F3D0F952C8FC}"/>
              </a:ext>
            </a:extLst>
          </p:cNvPr>
          <p:cNvSpPr/>
          <p:nvPr/>
        </p:nvSpPr>
        <p:spPr>
          <a:xfrm>
            <a:off x="11260211" y="5650843"/>
            <a:ext cx="6796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CE7F679-9E1A-9E40-A82C-87A64D9DC06F}"/>
              </a:ext>
            </a:extLst>
          </p:cNvPr>
          <p:cNvSpPr txBox="1">
            <a:spLocks noChangeAspect="1"/>
          </p:cNvSpPr>
          <p:nvPr/>
        </p:nvSpPr>
        <p:spPr>
          <a:xfrm>
            <a:off x="3389672" y="5691848"/>
            <a:ext cx="36388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5F0A785-9292-C643-B226-A00DEFD2546C}"/>
              </a:ext>
            </a:extLst>
          </p:cNvPr>
          <p:cNvSpPr txBox="1">
            <a:spLocks noChangeAspect="1"/>
          </p:cNvSpPr>
          <p:nvPr/>
        </p:nvSpPr>
        <p:spPr>
          <a:xfrm>
            <a:off x="3798795" y="5691848"/>
            <a:ext cx="3246081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{(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)}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DE10D4F-6179-AB43-ACCC-2B56A251447A}"/>
              </a:ext>
            </a:extLst>
          </p:cNvPr>
          <p:cNvSpPr txBox="1">
            <a:spLocks noChangeAspect="1"/>
          </p:cNvSpPr>
          <p:nvPr/>
        </p:nvSpPr>
        <p:spPr>
          <a:xfrm>
            <a:off x="3389672" y="5008886"/>
            <a:ext cx="3133871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={(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'),(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'),(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')} </a:t>
            </a:r>
          </a:p>
        </p:txBody>
      </p:sp>
      <p:sp>
        <p:nvSpPr>
          <p:cNvPr id="87" name="Rectangle 17">
            <a:extLst>
              <a:ext uri="{FF2B5EF4-FFF2-40B4-BE49-F238E27FC236}">
                <a16:creationId xmlns:a16="http://schemas.microsoft.com/office/drawing/2014/main" id="{899C1133-2AFB-4240-AAAE-166497A7A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67" y="3429000"/>
            <a:ext cx="123104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C04E4FB-EEFC-F74C-A1C9-C7782361DD84}"/>
              </a:ext>
            </a:extLst>
          </p:cNvPr>
          <p:cNvSpPr/>
          <p:nvPr/>
        </p:nvSpPr>
        <p:spPr>
          <a:xfrm>
            <a:off x="237067" y="3877462"/>
            <a:ext cx="3685304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() :-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</a:t>
            </a:r>
            <a:r>
              <a:rPr lang="en-GB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z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8DC6838-A7CC-E240-8B99-550CE466E706}"/>
              </a:ext>
            </a:extLst>
          </p:cNvPr>
          <p:cNvSpPr/>
          <p:nvPr/>
        </p:nvSpPr>
        <p:spPr>
          <a:xfrm>
            <a:off x="237067" y="4325924"/>
            <a:ext cx="608660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() :-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s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w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s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w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DCBEA20-E33F-874A-88BD-FE9F895CDF73}"/>
              </a:ext>
            </a:extLst>
          </p:cNvPr>
          <p:cNvSpPr/>
          <p:nvPr/>
        </p:nvSpPr>
        <p:spPr>
          <a:xfrm>
            <a:off x="7353484" y="3584617"/>
            <a:ext cx="102592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: 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A6F65FF-8421-1141-BFDD-6406C48787E0}"/>
              </a:ext>
            </a:extLst>
          </p:cNvPr>
          <p:cNvSpPr/>
          <p:nvPr/>
        </p:nvSpPr>
        <p:spPr>
          <a:xfrm>
            <a:off x="8430346" y="3584617"/>
            <a:ext cx="280692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(h(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),h(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 = </a:t>
            </a:r>
            <a:r>
              <a:rPr lang="en-GB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y,y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graphicFrame>
        <p:nvGraphicFramePr>
          <p:cNvPr id="55" name="Group 3">
            <a:extLst>
              <a:ext uri="{FF2B5EF4-FFF2-40B4-BE49-F238E27FC236}">
                <a16:creationId xmlns:a16="http://schemas.microsoft.com/office/drawing/2014/main" id="{11A946BA-C96E-AB4E-96CF-B3FBBCDAD1BE}"/>
              </a:ext>
            </a:extLst>
          </p:cNvPr>
          <p:cNvGraphicFramePr>
            <a:graphicFrameLocks noGrp="1"/>
          </p:cNvGraphicFramePr>
          <p:nvPr/>
        </p:nvGraphicFramePr>
        <p:xfrm>
          <a:off x="7269134" y="4459231"/>
          <a:ext cx="959121" cy="1463040"/>
        </p:xfrm>
        <a:graphic>
          <a:graphicData uri="http://schemas.openxmlformats.org/drawingml/2006/table">
            <a:tbl>
              <a:tblPr/>
              <a:tblGrid>
                <a:gridCol w="319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R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0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0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" name="Rectangle 55">
            <a:extLst>
              <a:ext uri="{FF2B5EF4-FFF2-40B4-BE49-F238E27FC236}">
                <a16:creationId xmlns:a16="http://schemas.microsoft.com/office/drawing/2014/main" id="{1F17211E-F8AD-E341-B8C7-4066F97E67FA}"/>
              </a:ext>
            </a:extLst>
          </p:cNvPr>
          <p:cNvSpPr/>
          <p:nvPr/>
        </p:nvSpPr>
        <p:spPr>
          <a:xfrm>
            <a:off x="10063347" y="1543974"/>
            <a:ext cx="1673535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g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)=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17AA39-AC1F-E042-B483-CEF1674B899B}"/>
              </a:ext>
            </a:extLst>
          </p:cNvPr>
          <p:cNvSpPr txBox="1">
            <a:spLocks noChangeAspect="1"/>
          </p:cNvSpPr>
          <p:nvPr/>
        </p:nvSpPr>
        <p:spPr>
          <a:xfrm>
            <a:off x="3389672" y="6291063"/>
            <a:ext cx="36388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2D0C16A-055A-184F-9D62-8165B9BBEBC8}"/>
              </a:ext>
            </a:extLst>
          </p:cNvPr>
          <p:cNvSpPr txBox="1">
            <a:spLocks noChangeAspect="1"/>
          </p:cNvSpPr>
          <p:nvPr/>
        </p:nvSpPr>
        <p:spPr>
          <a:xfrm>
            <a:off x="3798795" y="6291063"/>
            <a:ext cx="379270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{(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)} </a:t>
            </a:r>
          </a:p>
        </p:txBody>
      </p:sp>
    </p:spTree>
    <p:extLst>
      <p:ext uri="{BB962C8B-B14F-4D97-AF65-F5344CB8AC3E}">
        <p14:creationId xmlns:p14="http://schemas.microsoft.com/office/powerpoint/2010/main" val="358955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GYO</a:t>
            </a:r>
            <a:r>
              <a:rPr lang="en-US"/>
              <a:t> reduction (Graham-Yu-</a:t>
            </a:r>
            <a:r>
              <a:rPr lang="en-US" err="1"/>
              <a:t>Ozsoyoglu</a:t>
            </a:r>
            <a:r>
              <a:rPr lang="en-US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5624617"/>
          </a:xfrm>
        </p:spPr>
        <p:txBody>
          <a:bodyPr/>
          <a:lstStyle/>
          <a:p>
            <a:r>
              <a:rPr lang="en-US" err="1"/>
              <a:t>GYO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Ear removal </a:t>
            </a:r>
          </a:p>
          <a:p>
            <a:pPr lvl="1"/>
            <a:r>
              <a:rPr lang="en-US"/>
              <a:t>remove ears (= edges)</a:t>
            </a:r>
          </a:p>
          <a:p>
            <a:pPr lvl="2"/>
            <a:r>
              <a:rPr lang="en-US"/>
              <a:t>1. remove </a:t>
            </a:r>
            <a:r>
              <a:rPr lang="en-US">
                <a:solidFill>
                  <a:srgbClr val="FF0000"/>
                </a:solidFill>
              </a:rPr>
              <a:t>isolated</a:t>
            </a:r>
            <a:r>
              <a:rPr lang="en-US"/>
              <a:t> nodes (variables)</a:t>
            </a:r>
          </a:p>
          <a:p>
            <a:pPr lvl="2"/>
            <a:r>
              <a:rPr lang="en-US"/>
              <a:t>2. remove </a:t>
            </a:r>
            <a:r>
              <a:rPr lang="en-US">
                <a:solidFill>
                  <a:srgbClr val="FF0000"/>
                </a:solidFill>
              </a:rPr>
              <a:t>consumed</a:t>
            </a:r>
            <a:r>
              <a:rPr lang="en-US"/>
              <a:t> or empty edges (atoms)</a:t>
            </a:r>
          </a:p>
          <a:p>
            <a:pPr lvl="2"/>
            <a:r>
              <a:rPr lang="en-US"/>
              <a:t>(An </a:t>
            </a:r>
            <a:r>
              <a:rPr lang="en-US">
                <a:solidFill>
                  <a:srgbClr val="FF0000"/>
                </a:solidFill>
              </a:rPr>
              <a:t>ear </a:t>
            </a:r>
            <a:r>
              <a:rPr lang="en-US"/>
              <a:t>is a hyperedge H such that we can divide its nodes into two groups: </a:t>
            </a:r>
          </a:p>
          <a:p>
            <a:pPr lvl="3"/>
            <a:r>
              <a:rPr lang="en-US"/>
              <a:t>those that appear in H and no other hyperedge, and </a:t>
            </a:r>
          </a:p>
          <a:p>
            <a:pPr lvl="3"/>
            <a:r>
              <a:rPr lang="en-US"/>
              <a:t>those that are contained in another hyperedge G.)</a:t>
            </a:r>
          </a:p>
          <a:p>
            <a:pPr lvl="1"/>
            <a:r>
              <a:rPr lang="en-US"/>
              <a:t>Reduction sequence allows to build a join tree efficiently</a:t>
            </a:r>
          </a:p>
          <a:p>
            <a:endParaRPr lang="en-US"/>
          </a:p>
          <a:p>
            <a:r>
              <a:rPr lang="en-US"/>
              <a:t>Background:</a:t>
            </a:r>
          </a:p>
          <a:p>
            <a:pPr lvl="1"/>
            <a:r>
              <a:rPr lang="en-US"/>
              <a:t>Atom R(</a:t>
            </a:r>
            <a:r>
              <a:rPr lang="en-US" b="1"/>
              <a:t>z</a:t>
            </a:r>
            <a:r>
              <a:rPr lang="en-US"/>
              <a:t>) is empty if |</a:t>
            </a:r>
            <a:r>
              <a:rPr lang="en-US" b="1"/>
              <a:t>z</a:t>
            </a:r>
            <a:r>
              <a:rPr lang="en-US"/>
              <a:t>|=0</a:t>
            </a:r>
          </a:p>
          <a:p>
            <a:pPr lvl="1"/>
            <a:r>
              <a:rPr lang="en-US"/>
              <a:t>Atom </a:t>
            </a:r>
            <a:r>
              <a:rPr lang="en-US" err="1"/>
              <a:t>R</a:t>
            </a:r>
            <a:r>
              <a:rPr lang="en-US" baseline="-25000" err="1"/>
              <a:t>1</a:t>
            </a:r>
            <a:r>
              <a:rPr lang="en-US"/>
              <a:t>(</a:t>
            </a:r>
            <a:r>
              <a:rPr lang="en-US" b="1" err="1"/>
              <a:t>z</a:t>
            </a:r>
            <a:r>
              <a:rPr lang="en-US" baseline="-25000" err="1"/>
              <a:t>1</a:t>
            </a:r>
            <a:r>
              <a:rPr lang="en-US"/>
              <a:t>) is contained in </a:t>
            </a:r>
            <a:r>
              <a:rPr lang="en-US" err="1"/>
              <a:t>R</a:t>
            </a:r>
            <a:r>
              <a:rPr lang="en-US" baseline="-25000" err="1"/>
              <a:t>2</a:t>
            </a:r>
            <a:r>
              <a:rPr lang="en-US"/>
              <a:t>(</a:t>
            </a:r>
            <a:r>
              <a:rPr lang="en-US" b="1" err="1"/>
              <a:t>z</a:t>
            </a:r>
            <a:r>
              <a:rPr lang="en-US" baseline="-25000" err="1"/>
              <a:t>2</a:t>
            </a:r>
            <a:r>
              <a:rPr lang="en-US"/>
              <a:t>) if </a:t>
            </a:r>
            <a:r>
              <a:rPr lang="en-US" b="1" err="1"/>
              <a:t>z</a:t>
            </a:r>
            <a:r>
              <a:rPr lang="en-US" baseline="-25000" err="1"/>
              <a:t>1</a:t>
            </a:r>
            <a:r>
              <a:rPr lang="en-US"/>
              <a:t> ⊆ </a:t>
            </a:r>
            <a:r>
              <a:rPr lang="en-US" b="1" err="1"/>
              <a:t>z</a:t>
            </a:r>
            <a:r>
              <a:rPr lang="en-US" baseline="-25000" err="1"/>
              <a:t>2</a:t>
            </a:r>
            <a:endParaRPr lang="en-US"/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F4059151-3152-7F48-A6B4-26DBB1175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0590" y="1020561"/>
            <a:ext cx="586650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R(</a:t>
            </a:r>
            <a:r>
              <a:rPr lang="en-US" altLang="en-US" sz="3200" err="1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y,u,w</a:t>
            </a:r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),S(</a:t>
            </a:r>
            <a:r>
              <a:rPr lang="en-US" altLang="en-US" sz="3200" err="1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z,p,w</a:t>
            </a:r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),T(</a:t>
            </a:r>
            <a:r>
              <a:rPr lang="en-US" altLang="en-US" sz="3200" err="1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x,u,p</a:t>
            </a:r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),U(</a:t>
            </a:r>
            <a:r>
              <a:rPr lang="en-US" altLang="en-US" sz="3200" err="1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u,p,w</a:t>
            </a:r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28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DOUBLED@AAJ7IHQ0FFSXY5L9" val="2674"/>
</p:tagLst>
</file>

<file path=ppt/theme/theme1.xml><?xml version="1.0" encoding="utf-8"?>
<a:theme xmlns:a="http://schemas.openxmlformats.org/drawingml/2006/main" name="wolf_master">
  <a:themeElements>
    <a:clrScheme name="Custom 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5A9AD4"/>
      </a:accent1>
      <a:accent2>
        <a:srgbClr val="ED7C30"/>
      </a:accent2>
      <a:accent3>
        <a:srgbClr val="A4A5A4"/>
      </a:accent3>
      <a:accent4>
        <a:srgbClr val="FEBF00"/>
      </a:accent4>
      <a:accent5>
        <a:srgbClr val="4571C4"/>
      </a:accent5>
      <a:accent6>
        <a:srgbClr val="6FAC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574675" marR="0" indent="-574675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533400" algn="r"/>
          </a:tabLst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574675" marR="0" indent="-574675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533400" algn="r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000" smtClean="0">
            <a:latin typeface="+mn-lt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FEFB00"/>
        </a:lt2>
        <a:accent1>
          <a:srgbClr val="0000FE"/>
        </a:accent1>
        <a:accent2>
          <a:srgbClr val="6598FF"/>
        </a:accent2>
        <a:accent3>
          <a:srgbClr val="AAAAAA"/>
        </a:accent3>
        <a:accent4>
          <a:srgbClr val="DADADA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E"/>
        </a:dk2>
        <a:lt2>
          <a:srgbClr val="000000"/>
        </a:lt2>
        <a:accent1>
          <a:srgbClr val="0000FE"/>
        </a:accent1>
        <a:accent2>
          <a:srgbClr val="6598FF"/>
        </a:accent2>
        <a:accent3>
          <a:srgbClr val="FFFFFF"/>
        </a:accent3>
        <a:accent4>
          <a:srgbClr val="000000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60606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65656"/>
        </a:accent6>
        <a:hlink>
          <a:srgbClr val="909090"/>
        </a:hlink>
        <a:folHlink>
          <a:srgbClr val="D0D0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676767"/>
        </a:dk1>
        <a:lt1>
          <a:srgbClr val="FFFFFF"/>
        </a:lt1>
        <a:dk2>
          <a:srgbClr val="000000"/>
        </a:dk2>
        <a:lt2>
          <a:srgbClr val="FFFF7F"/>
        </a:lt2>
        <a:accent1>
          <a:srgbClr val="00005A"/>
        </a:accent1>
        <a:accent2>
          <a:srgbClr val="0052D8"/>
        </a:accent2>
        <a:accent3>
          <a:srgbClr val="AAAAAA"/>
        </a:accent3>
        <a:accent4>
          <a:srgbClr val="DADADA"/>
        </a:accent4>
        <a:accent5>
          <a:srgbClr val="AAAAB5"/>
        </a:accent5>
        <a:accent6>
          <a:srgbClr val="0049C4"/>
        </a:accent6>
        <a:hlink>
          <a:srgbClr val="5F8DFF"/>
        </a:hlink>
        <a:folHlink>
          <a:srgbClr val="96C5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344B9"/>
        </a:dk2>
        <a:lt2>
          <a:srgbClr val="676767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2D7DFF"/>
        </a:hlink>
        <a:folHlink>
          <a:srgbClr val="0000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0000CC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00000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defRPr sz="120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174189</TotalTime>
  <Words>688</Words>
  <Application>Microsoft Macintosh PowerPoint</Application>
  <PresentationFormat>Widescreen</PresentationFormat>
  <Paragraphs>80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Lucida Grande</vt:lpstr>
      <vt:lpstr>Palatino</vt:lpstr>
      <vt:lpstr>Times New Roman</vt:lpstr>
      <vt:lpstr>wolf_master</vt:lpstr>
      <vt:lpstr>L13: Conjunctive query containment</vt:lpstr>
      <vt:lpstr>Example strong and weak entity sets</vt:lpstr>
      <vt:lpstr>Graph Homomorphism beyond graphs</vt:lpstr>
      <vt:lpstr>[Chandra and Merlin 1977]</vt:lpstr>
      <vt:lpstr>GYO reduction (Graham-Yu-Ozsoyoglu)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Wolfgang Gatterbauer</dc:creator>
  <cp:keywords/>
  <dc:description/>
  <cp:lastModifiedBy>Gatterbauer, Wolfgang</cp:lastModifiedBy>
  <cp:revision>3542</cp:revision>
  <cp:lastPrinted>2018-09-21T03:46:18Z</cp:lastPrinted>
  <dcterms:created xsi:type="dcterms:W3CDTF">2010-03-14T06:18:23Z</dcterms:created>
  <dcterms:modified xsi:type="dcterms:W3CDTF">2021-01-18T16:29:21Z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D">
    <vt:lpwstr/>
  </property>
  <property fmtid="{D5CDD505-2E9C-101B-9397-08002B2CF9AE}" pid="3" name="DocIDinTitle">
    <vt:bool>true</vt:bool>
  </property>
  <property fmtid="{D5CDD505-2E9C-101B-9397-08002B2CF9AE}" pid="4" name="DocIDinSlide">
    <vt:bool>true</vt:bool>
  </property>
  <property fmtid="{D5CDD505-2E9C-101B-9397-08002B2CF9AE}" pid="5" name="DocIDPosition">
    <vt:i4>0</vt:i4>
  </property>
</Properties>
</file>