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461" r:id="rId2"/>
    <p:sldId id="756" r:id="rId3"/>
    <p:sldId id="5462" r:id="rId4"/>
    <p:sldId id="5497" r:id="rId5"/>
    <p:sldId id="5464" r:id="rId6"/>
    <p:sldId id="5473" r:id="rId7"/>
    <p:sldId id="592" r:id="rId8"/>
    <p:sldId id="5463" r:id="rId9"/>
    <p:sldId id="5486" r:id="rId10"/>
    <p:sldId id="5480" r:id="rId11"/>
    <p:sldId id="5492" r:id="rId12"/>
    <p:sldId id="770" r:id="rId13"/>
    <p:sldId id="5479" r:id="rId14"/>
    <p:sldId id="5484" r:id="rId15"/>
    <p:sldId id="5485" r:id="rId16"/>
    <p:sldId id="5487" r:id="rId17"/>
    <p:sldId id="766" r:id="rId18"/>
    <p:sldId id="5481" r:id="rId19"/>
    <p:sldId id="5488" r:id="rId20"/>
    <p:sldId id="5465" r:id="rId21"/>
    <p:sldId id="769" r:id="rId22"/>
    <p:sldId id="5466" r:id="rId23"/>
    <p:sldId id="5482" r:id="rId24"/>
    <p:sldId id="5468" r:id="rId25"/>
    <p:sldId id="5489" r:id="rId26"/>
    <p:sldId id="5469" r:id="rId27"/>
    <p:sldId id="54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DBB"/>
    <a:srgbClr val="EDF8B1"/>
    <a:srgbClr val="FF0000"/>
    <a:srgbClr val="FBE5D6"/>
    <a:srgbClr val="767171"/>
    <a:srgbClr val="DEEBF7"/>
    <a:srgbClr val="FFFFFF"/>
    <a:srgbClr val="FFC000"/>
    <a:srgbClr val="C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3" autoAdjust="0"/>
    <p:restoredTop sz="90688" autoAdjust="0"/>
  </p:normalViewPr>
  <p:slideViewPr>
    <p:cSldViewPr snapToGrid="0" snapToObjects="1">
      <p:cViewPr varScale="1">
        <p:scale>
          <a:sx n="103" d="100"/>
          <a:sy n="103" d="100"/>
        </p:scale>
        <p:origin x="774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4C2248-2FAF-4BD8-938B-402FFB268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64599-A73F-4E76-911C-E92C65806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B0937-74B4-42C9-AC11-EA315812C297}" type="datetimeFigureOut">
              <a:rPr lang="LID4096" smtClean="0"/>
              <a:t>10/18/2021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D324-4DD9-42A1-AA99-57E1208C73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3F71B-FB2B-4E8E-BF95-070D08D685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0B721-124B-454E-A641-7F5A1C42D23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262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BD0F-4C71-4C48-9469-3CED56733D0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F662-7BBA-1348-BCBC-EC3AA5480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8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29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0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9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2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1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2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9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8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01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5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1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6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9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1F662-7BBA-1348-BCBC-EC3AA5480D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50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92EE-62EA-B44E-B21F-2F5EE4856EFD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6CA4-5C8A-5E4B-A351-180CE29E57DE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5FFE-C9B4-634A-9674-0807292B5FE8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6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10BC7-962C-DC45-A6E7-D2E302FB1E95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142"/>
            <a:ext cx="10515600" cy="839702"/>
          </a:xfrm>
        </p:spPr>
        <p:txBody>
          <a:bodyPr>
            <a:normAutofit/>
          </a:bodyPr>
          <a:lstStyle>
            <a:lvl1pPr>
              <a:defRPr sz="4000"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839702"/>
            <a:ext cx="11874500" cy="5395997"/>
          </a:xfrm>
        </p:spPr>
        <p:txBody>
          <a:bodyPr/>
          <a:lstStyle>
            <a:lvl1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50A7-C10F-2C4C-A30E-E11C039323C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9702"/>
            <a:ext cx="9144000" cy="0"/>
          </a:xfrm>
          <a:prstGeom prst="line">
            <a:avLst/>
          </a:prstGeom>
          <a:ln>
            <a:gradFill flip="none" rotWithShape="1">
              <a:gsLst>
                <a:gs pos="100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1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9702"/>
            <a:ext cx="9144000" cy="0"/>
          </a:xfrm>
          <a:prstGeom prst="line">
            <a:avLst/>
          </a:prstGeom>
          <a:ln>
            <a:gradFill flip="none" rotWithShape="1">
              <a:gsLst>
                <a:gs pos="1000">
                  <a:schemeClr val="tx1"/>
                </a:gs>
                <a:gs pos="100000">
                  <a:srgbClr val="FFFFFF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21D6E8-1F95-4CAE-AF94-8FD8C58733FF}"/>
              </a:ext>
            </a:extLst>
          </p:cNvPr>
          <p:cNvSpPr txBox="1"/>
          <p:nvPr userDrawn="1"/>
        </p:nvSpPr>
        <p:spPr>
          <a:xfrm>
            <a:off x="838200" y="18113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Helvetica Neue" panose="02000503000000020004"/>
              </a:rPr>
              <a:t>Outline</a:t>
            </a:r>
            <a:endParaRPr lang="LID4096" sz="4000" dirty="0">
              <a:latin typeface="Helvetica Neue" panose="020005030000000200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97005-951E-4E9D-9DE4-54AEC8EBF855}"/>
              </a:ext>
            </a:extLst>
          </p:cNvPr>
          <p:cNvSpPr txBox="1"/>
          <p:nvPr userDrawn="1"/>
        </p:nvSpPr>
        <p:spPr>
          <a:xfrm>
            <a:off x="1200208" y="1071541"/>
            <a:ext cx="754886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Direct access: Problem &amp; Background</a:t>
            </a:r>
            <a:br>
              <a:rPr lang="en-US" sz="3200" dirty="0">
                <a:latin typeface="Helvetica Neue" panose="02000503000000020004"/>
              </a:rPr>
            </a:br>
            <a:endParaRPr lang="en-US" sz="3200" dirty="0">
              <a:latin typeface="Helvetica Neue" panose="020005030000000200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Lexicographic orders</a:t>
            </a:r>
            <a:br>
              <a:rPr lang="en-US" sz="3200" dirty="0">
                <a:latin typeface="Helvetica Neue" panose="02000503000000020004"/>
              </a:rPr>
            </a:br>
            <a:endParaRPr lang="en-US" sz="3200" dirty="0">
              <a:latin typeface="Helvetica Neue" panose="020005030000000200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Sum-of-weights orders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" panose="02000503000000020004"/>
              </a:rPr>
              <a:t>Selection Problem</a:t>
            </a:r>
            <a:br>
              <a:rPr lang="en-US" sz="2800" dirty="0">
                <a:latin typeface="Helvetica Neue" panose="02000503000000020004"/>
              </a:rPr>
            </a:br>
            <a:endParaRPr lang="en-US" sz="2800" dirty="0">
              <a:latin typeface="Helvetica Neue" panose="020005030000000200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Neue" panose="02000503000000020004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307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5468-BF57-154C-A604-6CB182BDAC6B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58E5-23A7-3645-B113-A681E56B9534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4ED0-4A1E-CE44-8751-8BE7F463124B}" type="datetime1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2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A21A-312A-7B4E-8AD0-D5F056B293BA}" type="datetime1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5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A6F9-59B5-F248-A29C-C883860FB7B5}" type="datetime1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73D4-E799-E24B-BEF9-F059D229346B}" type="datetime1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163B-2B34-2A4F-B3D5-95D743F95D82}" type="datetime1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97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8152E-AD08-2C4B-AF38-0740122EC3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0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hyperlink" Target="https://creativecommons.org/licenses/by-nc-sa/4.0/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20.png"/><Relationship Id="rId1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0.png"/><Relationship Id="rId18" Type="http://schemas.openxmlformats.org/officeDocument/2006/relationships/image" Target="../media/image32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12" Type="http://schemas.openxmlformats.org/officeDocument/2006/relationships/image" Target="../media/image260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5" Type="http://schemas.openxmlformats.org/officeDocument/2006/relationships/image" Target="../media/image191.png"/><Relationship Id="rId15" Type="http://schemas.openxmlformats.org/officeDocument/2006/relationships/image" Target="../media/image29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10" Type="http://schemas.openxmlformats.org/officeDocument/2006/relationships/image" Target="../media/image33.png"/><Relationship Id="rId4" Type="http://schemas.openxmlformats.org/officeDocument/2006/relationships/image" Target="../media/image26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25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8.png"/><Relationship Id="rId5" Type="http://schemas.openxmlformats.org/officeDocument/2006/relationships/image" Target="../media/image27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79.png"/><Relationship Id="rId4" Type="http://schemas.openxmlformats.org/officeDocument/2006/relationships/image" Target="../media/image26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1.png"/><Relationship Id="rId4" Type="http://schemas.openxmlformats.org/officeDocument/2006/relationships/image" Target="../media/image3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48.png"/><Relationship Id="rId9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190.png"/><Relationship Id="rId7" Type="http://schemas.openxmlformats.org/officeDocument/2006/relationships/image" Target="../media/image350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92.png"/><Relationship Id="rId10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../media/image10.png"/><Relationship Id="rId17" Type="http://schemas.openxmlformats.org/officeDocument/2006/relationships/image" Target="NULL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9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Relationship Id="rId2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06845" y="1951411"/>
            <a:ext cx="11378375" cy="1658875"/>
          </a:xfrm>
        </p:spPr>
        <p:txBody>
          <a:bodyPr wrap="none"/>
          <a:lstStyle/>
          <a:p>
            <a:r>
              <a:rPr lang="en-US" sz="5400" spc="-15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Tractable Orders for Direct Access to </a:t>
            </a:r>
            <a:br>
              <a:rPr lang="en-US" sz="5400" spc="-15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US" sz="5400" spc="-15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Ranked Answers of Conjunctive Queries</a:t>
            </a:r>
            <a:endParaRPr lang="en-US" sz="54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C98AA-7C62-6842-B6F7-8C9C79F4B4C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508" y="3970367"/>
            <a:ext cx="873630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1992">
              <a:defRPr/>
            </a:pPr>
            <a:r>
              <a:rPr lang="en-US" sz="2800" dirty="0">
                <a:latin typeface="Calibri"/>
                <a:cs typeface="Calibri"/>
              </a:rPr>
              <a:t>Nofar Carmeli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2800" dirty="0">
                <a:latin typeface="Calibri"/>
                <a:cs typeface="Calibri"/>
              </a:rPr>
              <a:t>, Nikolaos Tziavelis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, 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Wolfgang Gatterbauer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, Benny Kimelfeld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2800" dirty="0">
                <a:latin typeface="Calibri"/>
                <a:cs typeface="Calibri"/>
              </a:rPr>
              <a:t>, Mirek Riedewald</a:t>
            </a: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1821FBD-DD35-8F4E-8443-E07B72F48EC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9509" y="5633063"/>
            <a:ext cx="4779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1992">
              <a:defRPr/>
            </a:pP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2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Northeastern University, Boston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C9B0470-27F4-0A44-B4F5-2B989CB1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10" y="6345686"/>
            <a:ext cx="7295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is licensed under a Creative Commons Attribution-Noncommercial-Share Alike 4.0 International License.</a:t>
            </a:r>
            <a:br>
              <a:rPr lang="en-US"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https://creativecommons.org/licenses/by-nc-sa/4.0/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details</a:t>
            </a:r>
          </a:p>
        </p:txBody>
      </p:sp>
      <p:pic>
        <p:nvPicPr>
          <p:cNvPr id="20" name="Picture 13" descr="creative-commons">
            <a:extLst>
              <a:ext uri="{FF2B5EF4-FFF2-40B4-BE49-F238E27FC236}">
                <a16:creationId xmlns:a16="http://schemas.microsoft.com/office/drawing/2014/main" id="{18328997-4AAA-3945-88DD-8C7A91D2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508" y="6345685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2016159C-868D-4546-A6D8-F07B28A261C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509" y="5202177"/>
            <a:ext cx="23844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1992">
              <a:defRPr/>
            </a:pPr>
            <a:r>
              <a:rPr lang="en-US" sz="2800" baseline="300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Technion, Israel</a:t>
            </a:r>
          </a:p>
        </p:txBody>
      </p:sp>
    </p:spTree>
    <p:extLst>
      <p:ext uri="{BB962C8B-B14F-4D97-AF65-F5344CB8AC3E}">
        <p14:creationId xmlns:p14="http://schemas.microsoft.com/office/powerpoint/2010/main" val="10973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E782-D395-974D-B3CD-D5816927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Dichotomy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D1CC-05FC-EC4E-B10E-4F3DF090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327279"/>
            <a:ext cx="2743200" cy="365125"/>
          </a:xfrm>
        </p:spPr>
        <p:txBody>
          <a:bodyPr/>
          <a:lstStyle/>
          <a:p>
            <a:fld id="{6AD8152E-AD08-2C4B-AF38-0740122EC336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1F46176-B2A3-A34D-9B6B-B6B6A4EE9B58}"/>
                  </a:ext>
                </a:extLst>
              </p:cNvPr>
              <p:cNvSpPr/>
              <p:nvPr/>
            </p:nvSpPr>
            <p:spPr>
              <a:xfrm>
                <a:off x="2336785" y="1862312"/>
                <a:ext cx="7518429" cy="2981195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Given: CQ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ordering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of free(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),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lexicographic access in </a:t>
                </a:r>
                <a:r>
                  <a:rPr lang="en-US" sz="2800" dirty="0">
                    <a:solidFill>
                      <a:schemeClr val="bg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Helvetica Neue" panose="02000503000000020004"/>
                  </a:rPr>
                  <a:t>&gt;</a:t>
                </a:r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⇕</m:t>
                    </m:r>
                  </m:oMath>
                </a14:m>
                <a:r>
                  <a:rPr lang="en-US" sz="2800" dirty="0"/>
                  <a:t>*</a:t>
                </a:r>
              </a:p>
              <a:p>
                <a:pPr algn="ctr"/>
                <a:r>
                  <a:rPr lang="en-US" sz="2800" dirty="0"/>
                  <a:t>free-</a:t>
                </a:r>
                <a:r>
                  <a:rPr lang="en-US" sz="2800" dirty="0" err="1"/>
                  <a:t>connex</a:t>
                </a:r>
                <a:r>
                  <a:rPr lang="en-US" sz="2800" dirty="0"/>
                  <a:t>, no disruptive trio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1F46176-B2A3-A34D-9B6B-B6B6A4EE9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785" y="1862312"/>
                <a:ext cx="7518429" cy="29811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172986-34B6-AB46-809E-4FFA4818AC79}"/>
              </a:ext>
            </a:extLst>
          </p:cNvPr>
          <p:cNvSpPr txBox="1"/>
          <p:nvPr/>
        </p:nvSpPr>
        <p:spPr>
          <a:xfrm>
            <a:off x="411187" y="5552067"/>
            <a:ext cx="7679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Lower bounds assume:</a:t>
            </a:r>
            <a:br>
              <a:rPr lang="en-US" sz="2000" dirty="0"/>
            </a:br>
            <a:r>
              <a:rPr lang="en-US" sz="2000" dirty="0"/>
              <a:t>	(1) no self-joins</a:t>
            </a:r>
            <a:br>
              <a:rPr lang="en-US" sz="2000" dirty="0"/>
            </a:br>
            <a:r>
              <a:rPr lang="en-US" sz="2000" dirty="0"/>
              <a:t>	(2) hardness of matrix multiplication and </a:t>
            </a:r>
            <a:r>
              <a:rPr lang="en-US" sz="2000" dirty="0" err="1"/>
              <a:t>hyperclique</a:t>
            </a:r>
            <a:r>
              <a:rPr lang="en-US" sz="2000" dirty="0"/>
              <a:t> detection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8E8045-9254-764D-8CF8-9490A555765B}"/>
              </a:ext>
            </a:extLst>
          </p:cNvPr>
          <p:cNvSpPr/>
          <p:nvPr/>
        </p:nvSpPr>
        <p:spPr>
          <a:xfrm>
            <a:off x="8153086" y="4950837"/>
            <a:ext cx="3796143" cy="1453063"/>
          </a:xfrm>
          <a:custGeom>
            <a:avLst/>
            <a:gdLst>
              <a:gd name="connsiteX0" fmla="*/ 0 w 3796143"/>
              <a:gd name="connsiteY0" fmla="*/ 0 h 1453063"/>
              <a:gd name="connsiteX1" fmla="*/ 556768 w 3796143"/>
              <a:gd name="connsiteY1" fmla="*/ 0 h 1453063"/>
              <a:gd name="connsiteX2" fmla="*/ 1227420 w 3796143"/>
              <a:gd name="connsiteY2" fmla="*/ 0 h 1453063"/>
              <a:gd name="connsiteX3" fmla="*/ 1822149 w 3796143"/>
              <a:gd name="connsiteY3" fmla="*/ 0 h 1453063"/>
              <a:gd name="connsiteX4" fmla="*/ 2378916 w 3796143"/>
              <a:gd name="connsiteY4" fmla="*/ 0 h 1453063"/>
              <a:gd name="connsiteX5" fmla="*/ 3049568 w 3796143"/>
              <a:gd name="connsiteY5" fmla="*/ 0 h 1453063"/>
              <a:gd name="connsiteX6" fmla="*/ 3796143 w 3796143"/>
              <a:gd name="connsiteY6" fmla="*/ 0 h 1453063"/>
              <a:gd name="connsiteX7" fmla="*/ 3796143 w 3796143"/>
              <a:gd name="connsiteY7" fmla="*/ 484354 h 1453063"/>
              <a:gd name="connsiteX8" fmla="*/ 3796143 w 3796143"/>
              <a:gd name="connsiteY8" fmla="*/ 939647 h 1453063"/>
              <a:gd name="connsiteX9" fmla="*/ 3796143 w 3796143"/>
              <a:gd name="connsiteY9" fmla="*/ 1453063 h 1453063"/>
              <a:gd name="connsiteX10" fmla="*/ 3239375 w 3796143"/>
              <a:gd name="connsiteY10" fmla="*/ 1453063 h 1453063"/>
              <a:gd name="connsiteX11" fmla="*/ 2720569 w 3796143"/>
              <a:gd name="connsiteY11" fmla="*/ 1453063 h 1453063"/>
              <a:gd name="connsiteX12" fmla="*/ 2049917 w 3796143"/>
              <a:gd name="connsiteY12" fmla="*/ 1453063 h 1453063"/>
              <a:gd name="connsiteX13" fmla="*/ 1493150 w 3796143"/>
              <a:gd name="connsiteY13" fmla="*/ 1453063 h 1453063"/>
              <a:gd name="connsiteX14" fmla="*/ 822498 w 3796143"/>
              <a:gd name="connsiteY14" fmla="*/ 1453063 h 1453063"/>
              <a:gd name="connsiteX15" fmla="*/ 0 w 3796143"/>
              <a:gd name="connsiteY15" fmla="*/ 1453063 h 1453063"/>
              <a:gd name="connsiteX16" fmla="*/ 0 w 3796143"/>
              <a:gd name="connsiteY16" fmla="*/ 983239 h 1453063"/>
              <a:gd name="connsiteX17" fmla="*/ 0 w 3796143"/>
              <a:gd name="connsiteY17" fmla="*/ 484354 h 1453063"/>
              <a:gd name="connsiteX18" fmla="*/ 0 w 3796143"/>
              <a:gd name="connsiteY18" fmla="*/ 0 h 145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96143" h="1453063" fill="none" extrusionOk="0">
                <a:moveTo>
                  <a:pt x="0" y="0"/>
                </a:moveTo>
                <a:cubicBezTo>
                  <a:pt x="237075" y="25305"/>
                  <a:pt x="308178" y="21743"/>
                  <a:pt x="556768" y="0"/>
                </a:cubicBezTo>
                <a:cubicBezTo>
                  <a:pt x="805358" y="-21743"/>
                  <a:pt x="1014696" y="-31265"/>
                  <a:pt x="1227420" y="0"/>
                </a:cubicBezTo>
                <a:cubicBezTo>
                  <a:pt x="1440144" y="31265"/>
                  <a:pt x="1634088" y="21581"/>
                  <a:pt x="1822149" y="0"/>
                </a:cubicBezTo>
                <a:cubicBezTo>
                  <a:pt x="2010210" y="-21581"/>
                  <a:pt x="2120507" y="6425"/>
                  <a:pt x="2378916" y="0"/>
                </a:cubicBezTo>
                <a:cubicBezTo>
                  <a:pt x="2637325" y="-6425"/>
                  <a:pt x="2732973" y="159"/>
                  <a:pt x="3049568" y="0"/>
                </a:cubicBezTo>
                <a:cubicBezTo>
                  <a:pt x="3366163" y="-159"/>
                  <a:pt x="3589577" y="-19255"/>
                  <a:pt x="3796143" y="0"/>
                </a:cubicBezTo>
                <a:cubicBezTo>
                  <a:pt x="3818252" y="109202"/>
                  <a:pt x="3812412" y="298923"/>
                  <a:pt x="3796143" y="484354"/>
                </a:cubicBezTo>
                <a:cubicBezTo>
                  <a:pt x="3779874" y="669785"/>
                  <a:pt x="3777450" y="759276"/>
                  <a:pt x="3796143" y="939647"/>
                </a:cubicBezTo>
                <a:cubicBezTo>
                  <a:pt x="3814836" y="1120018"/>
                  <a:pt x="3809334" y="1213356"/>
                  <a:pt x="3796143" y="1453063"/>
                </a:cubicBezTo>
                <a:cubicBezTo>
                  <a:pt x="3561203" y="1469701"/>
                  <a:pt x="3445853" y="1448011"/>
                  <a:pt x="3239375" y="1453063"/>
                </a:cubicBezTo>
                <a:cubicBezTo>
                  <a:pt x="3032897" y="1458115"/>
                  <a:pt x="2935519" y="1478226"/>
                  <a:pt x="2720569" y="1453063"/>
                </a:cubicBezTo>
                <a:cubicBezTo>
                  <a:pt x="2505619" y="1427900"/>
                  <a:pt x="2208152" y="1459191"/>
                  <a:pt x="2049917" y="1453063"/>
                </a:cubicBezTo>
                <a:cubicBezTo>
                  <a:pt x="1891682" y="1446935"/>
                  <a:pt x="1738545" y="1472374"/>
                  <a:pt x="1493150" y="1453063"/>
                </a:cubicBezTo>
                <a:cubicBezTo>
                  <a:pt x="1247755" y="1433752"/>
                  <a:pt x="1108472" y="1431717"/>
                  <a:pt x="822498" y="1453063"/>
                </a:cubicBezTo>
                <a:cubicBezTo>
                  <a:pt x="536524" y="1474409"/>
                  <a:pt x="215292" y="1445808"/>
                  <a:pt x="0" y="1453063"/>
                </a:cubicBezTo>
                <a:cubicBezTo>
                  <a:pt x="7903" y="1282530"/>
                  <a:pt x="-6989" y="1096936"/>
                  <a:pt x="0" y="983239"/>
                </a:cubicBezTo>
                <a:cubicBezTo>
                  <a:pt x="6989" y="869542"/>
                  <a:pt x="-4042" y="692821"/>
                  <a:pt x="0" y="484354"/>
                </a:cubicBezTo>
                <a:cubicBezTo>
                  <a:pt x="4042" y="275887"/>
                  <a:pt x="4275" y="129829"/>
                  <a:pt x="0" y="0"/>
                </a:cubicBezTo>
                <a:close/>
              </a:path>
              <a:path w="3796143" h="1453063" stroke="0" extrusionOk="0">
                <a:moveTo>
                  <a:pt x="0" y="0"/>
                </a:moveTo>
                <a:cubicBezTo>
                  <a:pt x="178629" y="-13681"/>
                  <a:pt x="376697" y="19462"/>
                  <a:pt x="594729" y="0"/>
                </a:cubicBezTo>
                <a:cubicBezTo>
                  <a:pt x="812761" y="-19462"/>
                  <a:pt x="923493" y="-820"/>
                  <a:pt x="1113535" y="0"/>
                </a:cubicBezTo>
                <a:cubicBezTo>
                  <a:pt x="1303577" y="820"/>
                  <a:pt x="1569802" y="26178"/>
                  <a:pt x="1822149" y="0"/>
                </a:cubicBezTo>
                <a:cubicBezTo>
                  <a:pt x="2074496" y="-26178"/>
                  <a:pt x="2237608" y="14427"/>
                  <a:pt x="2416878" y="0"/>
                </a:cubicBezTo>
                <a:cubicBezTo>
                  <a:pt x="2596148" y="-14427"/>
                  <a:pt x="2817400" y="15360"/>
                  <a:pt x="3011607" y="0"/>
                </a:cubicBezTo>
                <a:cubicBezTo>
                  <a:pt x="3205814" y="-15360"/>
                  <a:pt x="3409522" y="19880"/>
                  <a:pt x="3796143" y="0"/>
                </a:cubicBezTo>
                <a:cubicBezTo>
                  <a:pt x="3794572" y="121568"/>
                  <a:pt x="3778852" y="315363"/>
                  <a:pt x="3796143" y="455293"/>
                </a:cubicBezTo>
                <a:cubicBezTo>
                  <a:pt x="3813434" y="595223"/>
                  <a:pt x="3780280" y="790853"/>
                  <a:pt x="3796143" y="939647"/>
                </a:cubicBezTo>
                <a:cubicBezTo>
                  <a:pt x="3812006" y="1088441"/>
                  <a:pt x="3804451" y="1269318"/>
                  <a:pt x="3796143" y="1453063"/>
                </a:cubicBezTo>
                <a:cubicBezTo>
                  <a:pt x="3562620" y="1428206"/>
                  <a:pt x="3492460" y="1473630"/>
                  <a:pt x="3239375" y="1453063"/>
                </a:cubicBezTo>
                <a:cubicBezTo>
                  <a:pt x="2986290" y="1432496"/>
                  <a:pt x="2782028" y="1457049"/>
                  <a:pt x="2606685" y="1453063"/>
                </a:cubicBezTo>
                <a:cubicBezTo>
                  <a:pt x="2431342" y="1449078"/>
                  <a:pt x="2272014" y="1443084"/>
                  <a:pt x="2011956" y="1453063"/>
                </a:cubicBezTo>
                <a:cubicBezTo>
                  <a:pt x="1751898" y="1463042"/>
                  <a:pt x="1469503" y="1431641"/>
                  <a:pt x="1303342" y="1453063"/>
                </a:cubicBezTo>
                <a:cubicBezTo>
                  <a:pt x="1137181" y="1474485"/>
                  <a:pt x="832685" y="1420668"/>
                  <a:pt x="594729" y="1453063"/>
                </a:cubicBezTo>
                <a:cubicBezTo>
                  <a:pt x="356773" y="1485458"/>
                  <a:pt x="260831" y="1436062"/>
                  <a:pt x="0" y="1453063"/>
                </a:cubicBezTo>
                <a:cubicBezTo>
                  <a:pt x="1023" y="1253711"/>
                  <a:pt x="-12424" y="1135259"/>
                  <a:pt x="0" y="968709"/>
                </a:cubicBezTo>
                <a:cubicBezTo>
                  <a:pt x="12424" y="802159"/>
                  <a:pt x="-10078" y="621784"/>
                  <a:pt x="0" y="498885"/>
                </a:cubicBezTo>
                <a:cubicBezTo>
                  <a:pt x="10078" y="375986"/>
                  <a:pt x="4177" y="20924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tx1"/>
                </a:solidFill>
              </a:rPr>
              <a:t>Disruptive Trio</a:t>
            </a: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40E500-C2C9-4351-BCC0-ED254BF5CF54}"/>
                  </a:ext>
                </a:extLst>
              </p:cNvPr>
              <p:cNvSpPr txBox="1"/>
              <p:nvPr/>
            </p:nvSpPr>
            <p:spPr>
              <a:xfrm>
                <a:off x="6765326" y="874368"/>
                <a:ext cx="49185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40E500-C2C9-4351-BCC0-ED254BF5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6" y="874368"/>
                <a:ext cx="4918509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3FE4E7-AFDD-48E9-BF6F-3D9CD9FA5FC8}"/>
              </a:ext>
            </a:extLst>
          </p:cNvPr>
          <p:cNvSpPr txBox="1"/>
          <p:nvPr/>
        </p:nvSpPr>
        <p:spPr>
          <a:xfrm>
            <a:off x="6534171" y="812812"/>
            <a:ext cx="39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3200" dirty="0">
                <a:solidFill>
                  <a:schemeClr val="accent6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43730-8FEB-446C-8193-DB33AF11C974}"/>
              </a:ext>
            </a:extLst>
          </p:cNvPr>
          <p:cNvSpPr txBox="1"/>
          <p:nvPr/>
        </p:nvSpPr>
        <p:spPr>
          <a:xfrm>
            <a:off x="6534170" y="1302190"/>
            <a:ext cx="398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2800" b="0" i="0" dirty="0">
                <a:solidFill>
                  <a:srgbClr val="FF0000"/>
                </a:solidFill>
                <a:effectLst/>
              </a:rPr>
              <a:t>✘</a:t>
            </a:r>
            <a:endParaRPr lang="en-150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D5997E-D8DD-4B3D-A619-069BFFD04710}"/>
                  </a:ext>
                </a:extLst>
              </p:cNvPr>
              <p:cNvSpPr txBox="1"/>
              <p:nvPr/>
            </p:nvSpPr>
            <p:spPr>
              <a:xfrm>
                <a:off x="6765327" y="1306320"/>
                <a:ext cx="49185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D5997E-D8DD-4B3D-A619-069BFFD04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7" y="1306320"/>
                <a:ext cx="4918509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AA7F4-09E4-F547-AD03-686569915176}"/>
                  </a:ext>
                </a:extLst>
              </p:cNvPr>
              <p:cNvSpPr/>
              <p:nvPr/>
            </p:nvSpPr>
            <p:spPr>
              <a:xfrm>
                <a:off x="8869122" y="5933136"/>
                <a:ext cx="4676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DAA7F4-09E4-F547-AD03-68656991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122" y="5933136"/>
                <a:ext cx="467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F35D2D-F5B7-6045-89FA-C5B34ACB97F8}"/>
                  </a:ext>
                </a:extLst>
              </p:cNvPr>
              <p:cNvSpPr/>
              <p:nvPr/>
            </p:nvSpPr>
            <p:spPr>
              <a:xfrm>
                <a:off x="8401430" y="5479207"/>
                <a:ext cx="4676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F35D2D-F5B7-6045-89FA-C5B34ACB9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430" y="5479207"/>
                <a:ext cx="467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177426-1172-DC4B-ACFF-44FE1DF86EDC}"/>
                  </a:ext>
                </a:extLst>
              </p:cNvPr>
              <p:cNvSpPr/>
              <p:nvPr/>
            </p:nvSpPr>
            <p:spPr>
              <a:xfrm>
                <a:off x="9293991" y="5454543"/>
                <a:ext cx="46237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F177426-1172-DC4B-ACFF-44FE1DF86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991" y="5454543"/>
                <a:ext cx="4623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F217CD-7FBC-4147-B5C1-25AD2C4B89EA}"/>
              </a:ext>
            </a:extLst>
          </p:cNvPr>
          <p:cNvCxnSpPr>
            <a:cxnSpLocks/>
          </p:cNvCxnSpPr>
          <p:nvPr/>
        </p:nvCxnSpPr>
        <p:spPr>
          <a:xfrm>
            <a:off x="8753930" y="5816023"/>
            <a:ext cx="251778" cy="217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2BFF46-6DEB-1647-9504-B9285EE6CA86}"/>
              </a:ext>
            </a:extLst>
          </p:cNvPr>
          <p:cNvCxnSpPr>
            <a:cxnSpLocks/>
          </p:cNvCxnSpPr>
          <p:nvPr/>
        </p:nvCxnSpPr>
        <p:spPr>
          <a:xfrm flipH="1">
            <a:off x="9155503" y="5786505"/>
            <a:ext cx="296503" cy="303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EBEC65-6EAC-9245-A02B-339B8B7C1E7E}"/>
              </a:ext>
            </a:extLst>
          </p:cNvPr>
          <p:cNvCxnSpPr>
            <a:cxnSpLocks/>
          </p:cNvCxnSpPr>
          <p:nvPr/>
        </p:nvCxnSpPr>
        <p:spPr>
          <a:xfrm flipH="1">
            <a:off x="8785400" y="5669391"/>
            <a:ext cx="582884" cy="912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E9D68B-DC18-C34F-A29C-043B6FBA4A5F}"/>
              </a:ext>
            </a:extLst>
          </p:cNvPr>
          <p:cNvSpPr txBox="1"/>
          <p:nvPr/>
        </p:nvSpPr>
        <p:spPr>
          <a:xfrm>
            <a:off x="8959980" y="5477377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D24562-B1AF-2948-A756-56FBDCAB61B5}"/>
              </a:ext>
            </a:extLst>
          </p:cNvPr>
          <p:cNvSpPr txBox="1"/>
          <p:nvPr/>
        </p:nvSpPr>
        <p:spPr>
          <a:xfrm>
            <a:off x="9891422" y="5933136"/>
            <a:ext cx="205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last out of the three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40E1D-0CCC-1F4A-9569-927FA681E088}"/>
              </a:ext>
            </a:extLst>
          </p:cNvPr>
          <p:cNvSpPr txBox="1"/>
          <p:nvPr/>
        </p:nvSpPr>
        <p:spPr>
          <a:xfrm>
            <a:off x="10156814" y="5518881"/>
            <a:ext cx="152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share an atom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7ABBC1-36FE-894C-B3C7-384488CED809}"/>
              </a:ext>
            </a:extLst>
          </p:cNvPr>
          <p:cNvCxnSpPr>
            <a:cxnSpLocks/>
            <a:stCxn id="26" idx="1"/>
            <a:endCxn id="3" idx="3"/>
          </p:cNvCxnSpPr>
          <p:nvPr/>
        </p:nvCxnSpPr>
        <p:spPr>
          <a:xfrm flipH="1">
            <a:off x="9336814" y="6117802"/>
            <a:ext cx="5546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2EC52E-8BC5-B347-BACD-9282850B7EFA}"/>
              </a:ext>
            </a:extLst>
          </p:cNvPr>
          <p:cNvCxnSpPr>
            <a:cxnSpLocks/>
          </p:cNvCxnSpPr>
          <p:nvPr/>
        </p:nvCxnSpPr>
        <p:spPr>
          <a:xfrm flipH="1">
            <a:off x="9358208" y="5835875"/>
            <a:ext cx="829419" cy="96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2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E782-D395-974D-B3CD-D5816927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Lexicographical Ordering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CD1CC-05FC-EC4E-B10E-4F3DF090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1F46176-B2A3-A34D-9B6B-B6B6A4EE9B58}"/>
                  </a:ext>
                </a:extLst>
              </p:cNvPr>
              <p:cNvSpPr/>
              <p:nvPr/>
            </p:nvSpPr>
            <p:spPr>
              <a:xfrm>
                <a:off x="2026381" y="1639887"/>
                <a:ext cx="8139238" cy="2981195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Given: CQ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ordering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of free(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),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lexicographic access in </a:t>
                </a:r>
                <a:r>
                  <a:rPr lang="en-US" sz="2800" dirty="0">
                    <a:solidFill>
                      <a:schemeClr val="bg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Helvetica Neue" panose="02000503000000020004"/>
                  </a:rPr>
                  <a:t>&gt;</a:t>
                </a:r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⇕</m:t>
                    </m:r>
                  </m:oMath>
                </a14:m>
                <a:r>
                  <a:rPr lang="en-US" sz="2800" dirty="0"/>
                  <a:t>*</a:t>
                </a:r>
              </a:p>
              <a:p>
                <a:pPr algn="ctr"/>
                <a:r>
                  <a:rPr lang="en-US" sz="2800" dirty="0"/>
                  <a:t>free-</a:t>
                </a:r>
                <a:r>
                  <a:rPr lang="en-US" sz="2800" dirty="0" err="1"/>
                  <a:t>connex</a:t>
                </a:r>
                <a:r>
                  <a:rPr lang="en-US" sz="2800" dirty="0"/>
                  <a:t>, no disruptive trio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1F46176-B2A3-A34D-9B6B-B6B6A4EE9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81" y="1639887"/>
                <a:ext cx="8139238" cy="29811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F172986-34B6-AB46-809E-4FFA4818AC79}"/>
              </a:ext>
            </a:extLst>
          </p:cNvPr>
          <p:cNvSpPr txBox="1"/>
          <p:nvPr/>
        </p:nvSpPr>
        <p:spPr>
          <a:xfrm>
            <a:off x="411187" y="5552067"/>
            <a:ext cx="7679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Lower bounds assume:</a:t>
            </a:r>
            <a:br>
              <a:rPr lang="en-US" sz="2000" dirty="0"/>
            </a:br>
            <a:r>
              <a:rPr lang="en-US" sz="2000" dirty="0"/>
              <a:t>	(1) no self-joins</a:t>
            </a:r>
            <a:br>
              <a:rPr lang="en-US" sz="2000" dirty="0"/>
            </a:br>
            <a:r>
              <a:rPr lang="en-US" sz="2000" dirty="0"/>
              <a:t>	(2) hardness of matrix multiplication and </a:t>
            </a:r>
            <a:r>
              <a:rPr lang="en-US" sz="2000" dirty="0" err="1"/>
              <a:t>hyperclique</a:t>
            </a:r>
            <a:r>
              <a:rPr lang="en-US" sz="2000" dirty="0"/>
              <a:t>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784CB37-6CF7-E444-AA30-B8BA131A9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100" y="984845"/>
                <a:ext cx="11874500" cy="494427"/>
              </a:xfrm>
            </p:spPr>
            <p:txBody>
              <a:bodyPr/>
              <a:lstStyle/>
              <a:p>
                <a:r>
                  <a:rPr lang="en-US" dirty="0"/>
                  <a:t>possible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a completion for a feasible full ordering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784CB37-6CF7-E444-AA30-B8BA131A9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100" y="984845"/>
                <a:ext cx="11874500" cy="494427"/>
              </a:xfrm>
              <a:blipFill>
                <a:blip r:embed="rId4"/>
                <a:stretch>
                  <a:fillRect l="-854" t="-2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26D1F95-00F6-4640-91A7-77459CD94E8C}"/>
              </a:ext>
            </a:extLst>
          </p:cNvPr>
          <p:cNvSpPr/>
          <p:nvPr/>
        </p:nvSpPr>
        <p:spPr>
          <a:xfrm>
            <a:off x="6701153" y="1606638"/>
            <a:ext cx="1455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subset of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81F99D1-A071-B64C-9C56-107BE1F7B700}"/>
              </a:ext>
            </a:extLst>
          </p:cNvPr>
          <p:cNvSpPr/>
          <p:nvPr/>
        </p:nvSpPr>
        <p:spPr>
          <a:xfrm>
            <a:off x="6701153" y="1976100"/>
            <a:ext cx="743174" cy="601932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59743A-72F5-D041-ACCC-38FDF5E5705B}"/>
              </a:ext>
            </a:extLst>
          </p:cNvPr>
          <p:cNvSpPr/>
          <p:nvPr/>
        </p:nvSpPr>
        <p:spPr>
          <a:xfrm rot="16652611">
            <a:off x="7340866" y="2029688"/>
            <a:ext cx="785789" cy="582855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0E733-5B22-4C4F-B427-E0832BB37CE5}"/>
              </a:ext>
            </a:extLst>
          </p:cNvPr>
          <p:cNvSpPr/>
          <p:nvPr/>
        </p:nvSpPr>
        <p:spPr>
          <a:xfrm>
            <a:off x="1985579" y="2477849"/>
            <a:ext cx="89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partial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538327E-C874-8A47-97BC-B5E44AFB2D68}"/>
              </a:ext>
            </a:extLst>
          </p:cNvPr>
          <p:cNvSpPr/>
          <p:nvPr/>
        </p:nvSpPr>
        <p:spPr>
          <a:xfrm>
            <a:off x="1790950" y="2840761"/>
            <a:ext cx="743174" cy="601932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D541D90-3106-4149-93B1-1BBB1C785A95}"/>
              </a:ext>
            </a:extLst>
          </p:cNvPr>
          <p:cNvSpPr/>
          <p:nvPr/>
        </p:nvSpPr>
        <p:spPr>
          <a:xfrm rot="16652611">
            <a:off x="2430663" y="2894349"/>
            <a:ext cx="785789" cy="582855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EE3302-EBBE-E148-B19F-EDFBFC3A543F}"/>
              </a:ext>
            </a:extLst>
          </p:cNvPr>
          <p:cNvSpPr/>
          <p:nvPr/>
        </p:nvSpPr>
        <p:spPr>
          <a:xfrm>
            <a:off x="8521066" y="4740198"/>
            <a:ext cx="2900466" cy="1972660"/>
          </a:xfrm>
          <a:custGeom>
            <a:avLst/>
            <a:gdLst>
              <a:gd name="connsiteX0" fmla="*/ 0 w 2900466"/>
              <a:gd name="connsiteY0" fmla="*/ 0 h 1972660"/>
              <a:gd name="connsiteX1" fmla="*/ 551089 w 2900466"/>
              <a:gd name="connsiteY1" fmla="*/ 0 h 1972660"/>
              <a:gd name="connsiteX2" fmla="*/ 1073172 w 2900466"/>
              <a:gd name="connsiteY2" fmla="*/ 0 h 1972660"/>
              <a:gd name="connsiteX3" fmla="*/ 1711275 w 2900466"/>
              <a:gd name="connsiteY3" fmla="*/ 0 h 1972660"/>
              <a:gd name="connsiteX4" fmla="*/ 2291368 w 2900466"/>
              <a:gd name="connsiteY4" fmla="*/ 0 h 1972660"/>
              <a:gd name="connsiteX5" fmla="*/ 2900466 w 2900466"/>
              <a:gd name="connsiteY5" fmla="*/ 0 h 1972660"/>
              <a:gd name="connsiteX6" fmla="*/ 2900466 w 2900466"/>
              <a:gd name="connsiteY6" fmla="*/ 697007 h 1972660"/>
              <a:gd name="connsiteX7" fmla="*/ 2900466 w 2900466"/>
              <a:gd name="connsiteY7" fmla="*/ 1295380 h 1972660"/>
              <a:gd name="connsiteX8" fmla="*/ 2900466 w 2900466"/>
              <a:gd name="connsiteY8" fmla="*/ 1972660 h 1972660"/>
              <a:gd name="connsiteX9" fmla="*/ 2407387 w 2900466"/>
              <a:gd name="connsiteY9" fmla="*/ 1972660 h 1972660"/>
              <a:gd name="connsiteX10" fmla="*/ 1827294 w 2900466"/>
              <a:gd name="connsiteY10" fmla="*/ 1972660 h 1972660"/>
              <a:gd name="connsiteX11" fmla="*/ 1334214 w 2900466"/>
              <a:gd name="connsiteY11" fmla="*/ 1972660 h 1972660"/>
              <a:gd name="connsiteX12" fmla="*/ 841135 w 2900466"/>
              <a:gd name="connsiteY12" fmla="*/ 1972660 h 1972660"/>
              <a:gd name="connsiteX13" fmla="*/ 0 w 2900466"/>
              <a:gd name="connsiteY13" fmla="*/ 1972660 h 1972660"/>
              <a:gd name="connsiteX14" fmla="*/ 0 w 2900466"/>
              <a:gd name="connsiteY14" fmla="*/ 1334833 h 1972660"/>
              <a:gd name="connsiteX15" fmla="*/ 0 w 2900466"/>
              <a:gd name="connsiteY15" fmla="*/ 697007 h 1972660"/>
              <a:gd name="connsiteX16" fmla="*/ 0 w 2900466"/>
              <a:gd name="connsiteY16" fmla="*/ 0 h 197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0466" h="1972660" fill="none" extrusionOk="0">
                <a:moveTo>
                  <a:pt x="0" y="0"/>
                </a:moveTo>
                <a:cubicBezTo>
                  <a:pt x="258379" y="-22770"/>
                  <a:pt x="440040" y="-13070"/>
                  <a:pt x="551089" y="0"/>
                </a:cubicBezTo>
                <a:cubicBezTo>
                  <a:pt x="662138" y="13070"/>
                  <a:pt x="930233" y="23977"/>
                  <a:pt x="1073172" y="0"/>
                </a:cubicBezTo>
                <a:cubicBezTo>
                  <a:pt x="1216111" y="-23977"/>
                  <a:pt x="1478100" y="-20794"/>
                  <a:pt x="1711275" y="0"/>
                </a:cubicBezTo>
                <a:cubicBezTo>
                  <a:pt x="1944450" y="20794"/>
                  <a:pt x="2132511" y="-6684"/>
                  <a:pt x="2291368" y="0"/>
                </a:cubicBezTo>
                <a:cubicBezTo>
                  <a:pt x="2450225" y="6684"/>
                  <a:pt x="2653161" y="3633"/>
                  <a:pt x="2900466" y="0"/>
                </a:cubicBezTo>
                <a:cubicBezTo>
                  <a:pt x="2889188" y="155110"/>
                  <a:pt x="2932086" y="388420"/>
                  <a:pt x="2900466" y="697007"/>
                </a:cubicBezTo>
                <a:cubicBezTo>
                  <a:pt x="2868846" y="1005594"/>
                  <a:pt x="2871990" y="1018152"/>
                  <a:pt x="2900466" y="1295380"/>
                </a:cubicBezTo>
                <a:cubicBezTo>
                  <a:pt x="2928942" y="1572608"/>
                  <a:pt x="2924990" y="1798418"/>
                  <a:pt x="2900466" y="1972660"/>
                </a:cubicBezTo>
                <a:cubicBezTo>
                  <a:pt x="2796507" y="1958000"/>
                  <a:pt x="2595377" y="1984140"/>
                  <a:pt x="2407387" y="1972660"/>
                </a:cubicBezTo>
                <a:cubicBezTo>
                  <a:pt x="2219397" y="1961180"/>
                  <a:pt x="1960974" y="1991222"/>
                  <a:pt x="1827294" y="1972660"/>
                </a:cubicBezTo>
                <a:cubicBezTo>
                  <a:pt x="1693614" y="1954098"/>
                  <a:pt x="1445831" y="1988001"/>
                  <a:pt x="1334214" y="1972660"/>
                </a:cubicBezTo>
                <a:cubicBezTo>
                  <a:pt x="1222597" y="1957319"/>
                  <a:pt x="1007296" y="1968254"/>
                  <a:pt x="841135" y="1972660"/>
                </a:cubicBezTo>
                <a:cubicBezTo>
                  <a:pt x="674974" y="1977066"/>
                  <a:pt x="267369" y="1941776"/>
                  <a:pt x="0" y="1972660"/>
                </a:cubicBezTo>
                <a:cubicBezTo>
                  <a:pt x="-29199" y="1701048"/>
                  <a:pt x="28868" y="1492405"/>
                  <a:pt x="0" y="1334833"/>
                </a:cubicBezTo>
                <a:cubicBezTo>
                  <a:pt x="-28868" y="1177261"/>
                  <a:pt x="30000" y="972190"/>
                  <a:pt x="0" y="697007"/>
                </a:cubicBezTo>
                <a:cubicBezTo>
                  <a:pt x="-30000" y="421824"/>
                  <a:pt x="34756" y="256335"/>
                  <a:pt x="0" y="0"/>
                </a:cubicBezTo>
                <a:close/>
              </a:path>
              <a:path w="2900466" h="1972660" stroke="0" extrusionOk="0">
                <a:moveTo>
                  <a:pt x="0" y="0"/>
                </a:moveTo>
                <a:cubicBezTo>
                  <a:pt x="112419" y="9619"/>
                  <a:pt x="379580" y="-7259"/>
                  <a:pt x="522084" y="0"/>
                </a:cubicBezTo>
                <a:cubicBezTo>
                  <a:pt x="664588" y="7259"/>
                  <a:pt x="863174" y="7281"/>
                  <a:pt x="1102177" y="0"/>
                </a:cubicBezTo>
                <a:cubicBezTo>
                  <a:pt x="1341180" y="-7281"/>
                  <a:pt x="1460662" y="14954"/>
                  <a:pt x="1624261" y="0"/>
                </a:cubicBezTo>
                <a:cubicBezTo>
                  <a:pt x="1787860" y="-14954"/>
                  <a:pt x="1985400" y="24"/>
                  <a:pt x="2262363" y="0"/>
                </a:cubicBezTo>
                <a:cubicBezTo>
                  <a:pt x="2539326" y="-24"/>
                  <a:pt x="2739366" y="-24541"/>
                  <a:pt x="2900466" y="0"/>
                </a:cubicBezTo>
                <a:cubicBezTo>
                  <a:pt x="2904221" y="126216"/>
                  <a:pt x="2905509" y="443833"/>
                  <a:pt x="2900466" y="598374"/>
                </a:cubicBezTo>
                <a:cubicBezTo>
                  <a:pt x="2895423" y="752915"/>
                  <a:pt x="2886717" y="1027181"/>
                  <a:pt x="2900466" y="1216474"/>
                </a:cubicBezTo>
                <a:cubicBezTo>
                  <a:pt x="2914215" y="1405767"/>
                  <a:pt x="2934010" y="1623657"/>
                  <a:pt x="2900466" y="1972660"/>
                </a:cubicBezTo>
                <a:cubicBezTo>
                  <a:pt x="2659079" y="1982861"/>
                  <a:pt x="2578599" y="1973283"/>
                  <a:pt x="2349377" y="1972660"/>
                </a:cubicBezTo>
                <a:cubicBezTo>
                  <a:pt x="2120155" y="1972037"/>
                  <a:pt x="1993026" y="1978742"/>
                  <a:pt x="1856298" y="1972660"/>
                </a:cubicBezTo>
                <a:cubicBezTo>
                  <a:pt x="1719570" y="1966578"/>
                  <a:pt x="1560803" y="1960435"/>
                  <a:pt x="1363219" y="1972660"/>
                </a:cubicBezTo>
                <a:cubicBezTo>
                  <a:pt x="1165635" y="1984885"/>
                  <a:pt x="1035089" y="1964953"/>
                  <a:pt x="783126" y="1972660"/>
                </a:cubicBezTo>
                <a:cubicBezTo>
                  <a:pt x="531163" y="1980367"/>
                  <a:pt x="259995" y="1968354"/>
                  <a:pt x="0" y="1972660"/>
                </a:cubicBezTo>
                <a:cubicBezTo>
                  <a:pt x="24876" y="1735176"/>
                  <a:pt x="11923" y="1545115"/>
                  <a:pt x="0" y="1354560"/>
                </a:cubicBezTo>
                <a:cubicBezTo>
                  <a:pt x="-11923" y="1164005"/>
                  <a:pt x="-9376" y="816947"/>
                  <a:pt x="0" y="657553"/>
                </a:cubicBezTo>
                <a:cubicBezTo>
                  <a:pt x="9376" y="498159"/>
                  <a:pt x="25709" y="28835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u="sng" dirty="0">
                <a:solidFill>
                  <a:schemeClr val="tx1"/>
                </a:solidFill>
              </a:rPr>
              <a:t>L-</a:t>
            </a:r>
            <a:r>
              <a:rPr lang="en-US" sz="2000" u="sng" dirty="0" err="1">
                <a:solidFill>
                  <a:schemeClr val="tx1"/>
                </a:solidFill>
              </a:rPr>
              <a:t>connex</a:t>
            </a:r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  <a:p>
            <a:pPr algn="ctr"/>
            <a:endParaRPr lang="en-US" sz="2000" u="sng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B2CB4D-2DDA-0B44-9A22-81F7E28EADC7}"/>
              </a:ext>
            </a:extLst>
          </p:cNvPr>
          <p:cNvSpPr/>
          <p:nvPr/>
        </p:nvSpPr>
        <p:spPr>
          <a:xfrm>
            <a:off x="3062927" y="3398946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L-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connex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98228AE-8CE4-7445-81CA-A68FDA16DC72}"/>
              </a:ext>
            </a:extLst>
          </p:cNvPr>
          <p:cNvSpPr/>
          <p:nvPr/>
        </p:nvSpPr>
        <p:spPr>
          <a:xfrm>
            <a:off x="3062927" y="3768408"/>
            <a:ext cx="743174" cy="601932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33B678F-2CE0-584E-BAE7-A384B7B2EFFE}"/>
              </a:ext>
            </a:extLst>
          </p:cNvPr>
          <p:cNvSpPr/>
          <p:nvPr/>
        </p:nvSpPr>
        <p:spPr>
          <a:xfrm rot="16652611">
            <a:off x="3702640" y="3821996"/>
            <a:ext cx="785789" cy="582855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5D2FFC-20B1-3343-9700-63512DFCF579}"/>
              </a:ext>
            </a:extLst>
          </p:cNvPr>
          <p:cNvGrpSpPr/>
          <p:nvPr/>
        </p:nvGrpSpPr>
        <p:grpSpPr>
          <a:xfrm>
            <a:off x="8986853" y="5061303"/>
            <a:ext cx="2171879" cy="1331138"/>
            <a:chOff x="7428891" y="1646238"/>
            <a:chExt cx="2171879" cy="1331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BAF9072-2680-1A4B-98EB-89291DEC7E99}"/>
                    </a:ext>
                  </a:extLst>
                </p:cNvPr>
                <p:cNvSpPr/>
                <p:nvPr/>
              </p:nvSpPr>
              <p:spPr>
                <a:xfrm>
                  <a:off x="8622870" y="2442508"/>
                  <a:ext cx="977900" cy="5348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ECC93B2-A3D1-1345-BEFE-7A35F6BEDD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2870" y="2442508"/>
                  <a:ext cx="977900" cy="534868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12E2601-650A-A54C-B0FD-7666919302C4}"/>
                    </a:ext>
                  </a:extLst>
                </p:cNvPr>
                <p:cNvSpPr/>
                <p:nvPr/>
              </p:nvSpPr>
              <p:spPr>
                <a:xfrm>
                  <a:off x="7429500" y="1646238"/>
                  <a:ext cx="977900" cy="5348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48C017E-DEEC-5340-9B20-C273545090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1646238"/>
                  <a:ext cx="977900" cy="53486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CF0A692-2429-A144-9185-5F65D3548CAF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>
            <a:xfrm flipH="1">
              <a:off x="7917841" y="2181106"/>
              <a:ext cx="609" cy="26140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43C1F49-7356-744F-91A4-651353DBC669}"/>
                    </a:ext>
                  </a:extLst>
                </p:cNvPr>
                <p:cNvSpPr/>
                <p:nvPr/>
              </p:nvSpPr>
              <p:spPr>
                <a:xfrm>
                  <a:off x="7428891" y="2442508"/>
                  <a:ext cx="977900" cy="5348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415397D-5409-2240-894A-8C8A5364D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891" y="2442508"/>
                  <a:ext cx="977900" cy="534868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435D7-2042-7845-A5FD-5F2802EF1F21}"/>
                </a:ext>
              </a:extLst>
            </p:cNvPr>
            <p:cNvCxnSpPr>
              <a:cxnSpLocks/>
              <a:stCxn id="20" idx="2"/>
              <a:endCxn id="23" idx="6"/>
            </p:cNvCxnSpPr>
            <p:nvPr/>
          </p:nvCxnSpPr>
          <p:spPr>
            <a:xfrm flipH="1">
              <a:off x="8406791" y="2709942"/>
              <a:ext cx="216079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294856D-B191-8942-A0FB-3EF1E13C20B1}"/>
              </a:ext>
            </a:extLst>
          </p:cNvPr>
          <p:cNvSpPr/>
          <p:nvPr/>
        </p:nvSpPr>
        <p:spPr>
          <a:xfrm>
            <a:off x="8826378" y="4964619"/>
            <a:ext cx="1286780" cy="164025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9CFDBF2-34BE-4444-B644-C993B526B1F4}"/>
              </a:ext>
            </a:extLst>
          </p:cNvPr>
          <p:cNvSpPr/>
          <p:nvPr/>
        </p:nvSpPr>
        <p:spPr>
          <a:xfrm>
            <a:off x="8914885" y="5027192"/>
            <a:ext cx="1121836" cy="75427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9CD6B-A9B0-A745-B504-1EA52BF6A243}"/>
              </a:ext>
            </a:extLst>
          </p:cNvPr>
          <p:cNvSpPr txBox="1"/>
          <p:nvPr/>
        </p:nvSpPr>
        <p:spPr>
          <a:xfrm>
            <a:off x="8838448" y="6293843"/>
            <a:ext cx="56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C8E565-DD23-8F42-A9EB-37B0CC7DAD7D}"/>
              </a:ext>
            </a:extLst>
          </p:cNvPr>
          <p:cNvSpPr txBox="1"/>
          <p:nvPr/>
        </p:nvSpPr>
        <p:spPr>
          <a:xfrm>
            <a:off x="8911025" y="548126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672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31" grpId="0" animBg="1"/>
      <p:bldP spid="15" grpId="0"/>
      <p:bldP spid="16" grpId="0" animBg="1"/>
      <p:bldP spid="17" grpId="0" animBg="1"/>
      <p:bldP spid="25" grpId="1" animBg="1"/>
      <p:bldP spid="29" grpId="1" animBg="1"/>
      <p:bldP spid="3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4062-18A4-4841-AC8D-AEEA1074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4905DA-36A7-CE41-A43A-4A58EA7A16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100" y="984844"/>
                <a:ext cx="11874500" cy="572801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Assumption: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cannot be enumerated in</a:t>
                </a:r>
              </a:p>
              <a:p>
                <a:r>
                  <a:rPr lang="en-US" dirty="0"/>
                  <a:t>Reduction: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Log number of direct-access calls between answers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enumeration with polylog delay, contradiction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4905DA-36A7-CE41-A43A-4A58EA7A16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100" y="984844"/>
                <a:ext cx="11874500" cy="5728014"/>
              </a:xfrm>
              <a:blipFill>
                <a:blip r:embed="rId3"/>
                <a:stretch>
                  <a:fillRect l="-854" t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0DA5F-6B1B-F141-8CD9-D404DECE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6A57D2-A102-4E45-9B6B-0BE26EFF9BDD}"/>
                  </a:ext>
                </a:extLst>
              </p:cNvPr>
              <p:cNvSpPr txBox="1"/>
              <p:nvPr/>
            </p:nvSpPr>
            <p:spPr>
              <a:xfrm>
                <a:off x="4980368" y="4405228"/>
                <a:ext cx="58491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6A57D2-A102-4E45-9B6B-0BE26EFF9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368" y="4405228"/>
                <a:ext cx="5849102" cy="523220"/>
              </a:xfrm>
              <a:prstGeom prst="rect">
                <a:avLst/>
              </a:prstGeom>
              <a:blipFill>
                <a:blip r:embed="rId4"/>
                <a:stretch>
                  <a:fillRect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E61A41-EE0B-CB4E-A6C8-374E92380129}"/>
                  </a:ext>
                </a:extLst>
              </p:cNvPr>
              <p:cNvSpPr txBox="1"/>
              <p:nvPr/>
            </p:nvSpPr>
            <p:spPr>
              <a:xfrm>
                <a:off x="4836983" y="2974078"/>
                <a:ext cx="5849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E61A41-EE0B-CB4E-A6C8-374E92380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983" y="2974078"/>
                <a:ext cx="5849102" cy="523220"/>
              </a:xfrm>
              <a:prstGeom prst="rect">
                <a:avLst/>
              </a:prstGeom>
              <a:blipFill>
                <a:blip r:embed="rId5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2021DE2-FA96-6F46-98DF-60E50549DD9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142586" y="1078471"/>
            <a:ext cx="2750713" cy="290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911765B6-252F-2B4D-BA6E-FD196D780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94910"/>
                  </p:ext>
                </p:extLst>
              </p:nvPr>
            </p:nvGraphicFramePr>
            <p:xfrm>
              <a:off x="2543031" y="2135374"/>
              <a:ext cx="1810656" cy="33375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603552">
                      <a:extLst>
                        <a:ext uri="{9D8B030D-6E8A-4147-A177-3AD203B41FA5}">
                          <a16:colId xmlns:a16="http://schemas.microsoft.com/office/drawing/2014/main" val="3092999389"/>
                        </a:ext>
                      </a:extLst>
                    </a:gridCol>
                    <a:gridCol w="603552">
                      <a:extLst>
                        <a:ext uri="{9D8B030D-6E8A-4147-A177-3AD203B41FA5}">
                          <a16:colId xmlns:a16="http://schemas.microsoft.com/office/drawing/2014/main" val="1855108695"/>
                        </a:ext>
                      </a:extLst>
                    </a:gridCol>
                    <a:gridCol w="603552">
                      <a:extLst>
                        <a:ext uri="{9D8B030D-6E8A-4147-A177-3AD203B41FA5}">
                          <a16:colId xmlns:a16="http://schemas.microsoft.com/office/drawing/2014/main" val="10095442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7060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802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630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4539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6096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135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1068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9031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7039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911765B6-252F-2B4D-BA6E-FD196D780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194910"/>
                  </p:ext>
                </p:extLst>
              </p:nvPr>
            </p:nvGraphicFramePr>
            <p:xfrm>
              <a:off x="2543031" y="2135374"/>
              <a:ext cx="1810656" cy="33375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603552">
                      <a:extLst>
                        <a:ext uri="{9D8B030D-6E8A-4147-A177-3AD203B41FA5}">
                          <a16:colId xmlns:a16="http://schemas.microsoft.com/office/drawing/2014/main" val="3092999389"/>
                        </a:ext>
                      </a:extLst>
                    </a:gridCol>
                    <a:gridCol w="603552">
                      <a:extLst>
                        <a:ext uri="{9D8B030D-6E8A-4147-A177-3AD203B41FA5}">
                          <a16:colId xmlns:a16="http://schemas.microsoft.com/office/drawing/2014/main" val="1855108695"/>
                        </a:ext>
                      </a:extLst>
                    </a:gridCol>
                    <a:gridCol w="603552">
                      <a:extLst>
                        <a:ext uri="{9D8B030D-6E8A-4147-A177-3AD203B41FA5}">
                          <a16:colId xmlns:a16="http://schemas.microsoft.com/office/drawing/2014/main" val="10095442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3448" r="-200000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3448" r="-104255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448" r="-2083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70607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103448" r="-200000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103448" r="-104255" b="-7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3448" r="-2083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802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196667" r="-200000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196667" r="-104255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96667" r="-2083" b="-5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96300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306897" r="-200000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306897" r="-104255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06897" r="-2083" b="-5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539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406897" r="-200000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406897" r="-104255" b="-4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406897" r="-2083" b="-4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096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506897" r="-20000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506897" r="-104255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06897" r="-2083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2135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586667" r="-200000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586667" r="-104255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586667" r="-2083" b="-1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0683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710345" r="-200000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710345" r="-104255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710345" r="-2083" b="-1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9031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83" t="-810345" r="-200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4255" t="-810345" r="-10425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10345" r="-208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7039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C5DCA2B-D704-B84E-868B-0CDC47A5679D}"/>
              </a:ext>
            </a:extLst>
          </p:cNvPr>
          <p:cNvSpPr txBox="1"/>
          <p:nvPr/>
        </p:nvSpPr>
        <p:spPr>
          <a:xfrm>
            <a:off x="4920342" y="2654368"/>
            <a:ext cx="155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Enumerate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8409F-253E-1742-8F3B-C83BBAFA9AB0}"/>
              </a:ext>
            </a:extLst>
          </p:cNvPr>
          <p:cNvSpPr txBox="1"/>
          <p:nvPr/>
        </p:nvSpPr>
        <p:spPr>
          <a:xfrm>
            <a:off x="4920342" y="4106642"/>
            <a:ext cx="3551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Lexicographic direct-access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FC1C86A8-35B2-6348-8B8B-2252239A49DE}"/>
              </a:ext>
            </a:extLst>
          </p:cNvPr>
          <p:cNvSpPr/>
          <p:nvPr/>
        </p:nvSpPr>
        <p:spPr>
          <a:xfrm>
            <a:off x="7379491" y="3522849"/>
            <a:ext cx="600605" cy="609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2D6822-12B6-C345-98C3-8268657DD8CC}"/>
              </a:ext>
            </a:extLst>
          </p:cNvPr>
          <p:cNvSpPr txBox="1"/>
          <p:nvPr/>
        </p:nvSpPr>
        <p:spPr>
          <a:xfrm>
            <a:off x="7940402" y="363008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</a:t>
            </a:r>
          </a:p>
        </p:txBody>
      </p:sp>
      <p:cxnSp>
        <p:nvCxnSpPr>
          <p:cNvPr id="15" name="Connector: Curved 20">
            <a:extLst>
              <a:ext uri="{FF2B5EF4-FFF2-40B4-BE49-F238E27FC236}">
                <a16:creationId xmlns:a16="http://schemas.microsoft.com/office/drawing/2014/main" id="{A581C414-819C-A149-9378-7A3961CA0E55}"/>
              </a:ext>
            </a:extLst>
          </p:cNvPr>
          <p:cNvCxnSpPr>
            <a:cxnSpLocks/>
          </p:cNvCxnSpPr>
          <p:nvPr/>
        </p:nvCxnSpPr>
        <p:spPr>
          <a:xfrm>
            <a:off x="2544087" y="2690633"/>
            <a:ext cx="12700" cy="380082"/>
          </a:xfrm>
          <a:prstGeom prst="curvedConnector3">
            <a:avLst>
              <a:gd name="adj1" fmla="val -162142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6B96D1-4FC5-FC44-BC66-574189F6E95D}"/>
                  </a:ext>
                </a:extLst>
              </p:cNvPr>
              <p:cNvSpPr txBox="1"/>
              <p:nvPr/>
            </p:nvSpPr>
            <p:spPr>
              <a:xfrm>
                <a:off x="325603" y="3394117"/>
                <a:ext cx="170721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Helvetica Neue" panose="02000503000000020004"/>
                  </a:rPr>
                  <a:t>binary search for next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 Neue" panose="020005030000000200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 Neue" panose="02000503000000020004"/>
                  </a:rPr>
                  <a:t> values </a:t>
                </a:r>
                <a:endParaRPr lang="LID4096" sz="2000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6B96D1-4FC5-FC44-BC66-574189F6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3" y="3394117"/>
                <a:ext cx="1707217" cy="1323439"/>
              </a:xfrm>
              <a:prstGeom prst="rect">
                <a:avLst/>
              </a:prstGeom>
              <a:blipFill>
                <a:blip r:embed="rId8"/>
                <a:stretch>
                  <a:fillRect l="-2222" t="-2857" r="-6667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7DC2535E-3712-C445-91C2-19A04E69F21A}"/>
              </a:ext>
            </a:extLst>
          </p:cNvPr>
          <p:cNvSpPr/>
          <p:nvPr/>
        </p:nvSpPr>
        <p:spPr>
          <a:xfrm>
            <a:off x="2543031" y="2506011"/>
            <a:ext cx="1201655" cy="380082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DAF34F-0F6C-F44B-B950-16EC709554D9}"/>
              </a:ext>
            </a:extLst>
          </p:cNvPr>
          <p:cNvSpPr/>
          <p:nvPr/>
        </p:nvSpPr>
        <p:spPr>
          <a:xfrm>
            <a:off x="2543030" y="4349831"/>
            <a:ext cx="1201655" cy="380082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C39C7787-FAC6-C647-9411-9A66DE1AD2A4}"/>
              </a:ext>
            </a:extLst>
          </p:cNvPr>
          <p:cNvCxnSpPr>
            <a:cxnSpLocks/>
            <a:endCxn id="9" idx="1"/>
          </p:cNvCxnSpPr>
          <p:nvPr/>
        </p:nvCxnSpPr>
        <p:spPr>
          <a:xfrm rot="10800000" flipH="1" flipV="1">
            <a:off x="2538845" y="3076254"/>
            <a:ext cx="4186" cy="727899"/>
          </a:xfrm>
          <a:prstGeom prst="curvedConnector3">
            <a:avLst>
              <a:gd name="adj1" fmla="val -546106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0142E486-8610-8341-AFA7-0EE0DA6E1DF9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548975" y="3804153"/>
            <a:ext cx="1048" cy="1482181"/>
          </a:xfrm>
          <a:prstGeom prst="curvedConnector3">
            <a:avLst>
              <a:gd name="adj1" fmla="val -371410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D77A2CA0-6BAE-4947-9A3B-9F84510EDD05}"/>
              </a:ext>
            </a:extLst>
          </p:cNvPr>
          <p:cNvCxnSpPr>
            <a:cxnSpLocks/>
          </p:cNvCxnSpPr>
          <p:nvPr/>
        </p:nvCxnSpPr>
        <p:spPr>
          <a:xfrm rot="10800000" flipH="1">
            <a:off x="2550022" y="4546479"/>
            <a:ext cx="13535" cy="739857"/>
          </a:xfrm>
          <a:prstGeom prst="curvedConnector3">
            <a:avLst>
              <a:gd name="adj1" fmla="val -168895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/>
      <p:bldP spid="11" grpId="0"/>
      <p:bldP spid="12" grpId="0" animBg="1"/>
      <p:bldP spid="13" grpId="0"/>
      <p:bldP spid="1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C1F-390C-584D-AA94-F51C9FFC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2ECCB-6BEC-0648-92CB-E1A259F8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F11279E-0A5C-9046-9169-3CE1D6545A7E}"/>
                  </a:ext>
                </a:extLst>
              </p:cNvPr>
              <p:cNvSpPr/>
              <p:nvPr/>
            </p:nvSpPr>
            <p:spPr>
              <a:xfrm>
                <a:off x="5483686" y="3995992"/>
                <a:ext cx="745067" cy="5892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574675" indent="-574675" algn="just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F11279E-0A5C-9046-9169-3CE1D6545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686" y="3995992"/>
                <a:ext cx="745067" cy="5892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F0E33D-EB03-A143-80D6-AD3DE6637770}"/>
                  </a:ext>
                </a:extLst>
              </p:cNvPr>
              <p:cNvSpPr txBox="1"/>
              <p:nvPr/>
            </p:nvSpPr>
            <p:spPr>
              <a:xfrm>
                <a:off x="6151123" y="4105966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F0E33D-EB03-A143-80D6-AD3DE6637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23" y="4105966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BB268F-2AD3-EF49-8AC9-96E19DE82F5C}"/>
                  </a:ext>
                </a:extLst>
              </p:cNvPr>
              <p:cNvSpPr/>
              <p:nvPr/>
            </p:nvSpPr>
            <p:spPr>
              <a:xfrm>
                <a:off x="6340512" y="5990924"/>
                <a:ext cx="745067" cy="5892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BB268F-2AD3-EF49-8AC9-96E19DE82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12" y="5990924"/>
                <a:ext cx="745067" cy="58928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4ADEA10-7648-FA47-80E8-2B5CADEAEE8A}"/>
                  </a:ext>
                </a:extLst>
              </p:cNvPr>
              <p:cNvSpPr/>
              <p:nvPr/>
            </p:nvSpPr>
            <p:spPr>
              <a:xfrm>
                <a:off x="4626860" y="4993458"/>
                <a:ext cx="745067" cy="5892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574675" indent="-574675" algn="ctr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sz="1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16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4ADEA10-7648-FA47-80E8-2B5CADEAE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860" y="4993458"/>
                <a:ext cx="745067" cy="5892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C2A1CC-EEA0-7D43-9B4B-87070F2FE0F9}"/>
                  </a:ext>
                </a:extLst>
              </p:cNvPr>
              <p:cNvSpPr/>
              <p:nvPr/>
            </p:nvSpPr>
            <p:spPr>
              <a:xfrm>
                <a:off x="6340512" y="4993458"/>
                <a:ext cx="745067" cy="5892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574675" indent="-574675" algn="just" defTabSz="895350" fontAlgn="base">
                  <a:spcBef>
                    <a:spcPct val="0"/>
                  </a:spcBef>
                  <a:spcAft>
                    <a:spcPct val="0"/>
                  </a:spcAft>
                  <a:buClrTx/>
                  <a:tabLst>
                    <a:tab pos="533400" algn="r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C2A1CC-EEA0-7D43-9B4B-87070F2FE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12" y="4993458"/>
                <a:ext cx="745067" cy="5892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7C376E-CDE3-6040-B655-058B4835BC49}"/>
                  </a:ext>
                </a:extLst>
              </p:cNvPr>
              <p:cNvSpPr txBox="1"/>
              <p:nvPr/>
            </p:nvSpPr>
            <p:spPr>
              <a:xfrm>
                <a:off x="7007789" y="50574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7C376E-CDE3-6040-B655-058B4835B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89" y="5057434"/>
                <a:ext cx="4187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901185-DE7B-F74A-9C40-6100200A9CC0}"/>
                  </a:ext>
                </a:extLst>
              </p:cNvPr>
              <p:cNvSpPr txBox="1"/>
              <p:nvPr/>
            </p:nvSpPr>
            <p:spPr>
              <a:xfrm>
                <a:off x="7037445" y="6095064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901185-DE7B-F74A-9C40-6100200A9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445" y="6095064"/>
                <a:ext cx="36388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A445D2-EF86-DD4B-B0C1-3B2DA01CE89C}"/>
                  </a:ext>
                </a:extLst>
              </p:cNvPr>
              <p:cNvSpPr txBox="1"/>
              <p:nvPr/>
            </p:nvSpPr>
            <p:spPr>
              <a:xfrm>
                <a:off x="5282252" y="5103432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A445D2-EF86-DD4B-B0C1-3B2DA01CE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52" y="5103432"/>
                <a:ext cx="3917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7FC415-4256-1546-BC1E-F14CB9C92B62}"/>
              </a:ext>
            </a:extLst>
          </p:cNvPr>
          <p:cNvCxnSpPr>
            <a:stCxn id="16" idx="4"/>
            <a:endCxn id="19" idx="0"/>
          </p:cNvCxnSpPr>
          <p:nvPr/>
        </p:nvCxnSpPr>
        <p:spPr bwMode="auto">
          <a:xfrm flipH="1">
            <a:off x="4999394" y="4585272"/>
            <a:ext cx="856826" cy="4081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E226D3-1ACC-1F40-9B7C-96E31B0644DA}"/>
              </a:ext>
            </a:extLst>
          </p:cNvPr>
          <p:cNvCxnSpPr>
            <a:cxnSpLocks/>
            <a:stCxn id="16" idx="4"/>
            <a:endCxn id="20" idx="0"/>
          </p:cNvCxnSpPr>
          <p:nvPr/>
        </p:nvCxnSpPr>
        <p:spPr bwMode="auto">
          <a:xfrm>
            <a:off x="5856220" y="4585272"/>
            <a:ext cx="856826" cy="4081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B1DAA6-DCC3-C343-8AE1-1480E96E4BB3}"/>
              </a:ext>
            </a:extLst>
          </p:cNvPr>
          <p:cNvCxnSpPr>
            <a:cxnSpLocks/>
            <a:stCxn id="20" idx="4"/>
            <a:endCxn id="18" idx="0"/>
          </p:cNvCxnSpPr>
          <p:nvPr/>
        </p:nvCxnSpPr>
        <p:spPr bwMode="auto">
          <a:xfrm>
            <a:off x="6713046" y="5582738"/>
            <a:ext cx="0" cy="4081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C68FEFE-DA4A-1E43-A067-E32526F17D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148013"/>
                  </p:ext>
                </p:extLst>
              </p:nvPr>
            </p:nvGraphicFramePr>
            <p:xfrm>
              <a:off x="10154637" y="4757809"/>
              <a:ext cx="890248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C68FEFE-DA4A-1E43-A067-E32526F17D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148013"/>
                  </p:ext>
                </p:extLst>
              </p:nvPr>
            </p:nvGraphicFramePr>
            <p:xfrm>
              <a:off x="10154637" y="4757809"/>
              <a:ext cx="890248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t="-3448" r="-100000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02857" t="-3448" r="-2857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4B474301-370A-ED46-B6A6-C3CE5F015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784890"/>
                  </p:ext>
                </p:extLst>
              </p:nvPr>
            </p:nvGraphicFramePr>
            <p:xfrm>
              <a:off x="9959144" y="3178112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4B474301-370A-ED46-B6A6-C3CE5F015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3784890"/>
                  </p:ext>
                </p:extLst>
              </p:nvPr>
            </p:nvGraphicFramePr>
            <p:xfrm>
              <a:off x="9959144" y="3178112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778" t="-3448" r="-277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C6A8FFE-5B72-3740-9E41-BD31B41E8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07853"/>
              </p:ext>
            </p:extLst>
          </p:nvPr>
        </p:nvGraphicFramePr>
        <p:xfrm>
          <a:off x="11044885" y="4757809"/>
          <a:ext cx="390976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433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160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807E6C2-1620-D742-AF57-4D9902E86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83938"/>
              </p:ext>
            </p:extLst>
          </p:nvPr>
        </p:nvGraphicFramePr>
        <p:xfrm>
          <a:off x="10404268" y="3178112"/>
          <a:ext cx="390976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F3218A-5D94-BD4F-A229-19093309EA4B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 flipH="1">
            <a:off x="8593145" y="2727640"/>
            <a:ext cx="925842" cy="1322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94B049-7C09-F247-A1CB-F7AD73ADEABC}"/>
              </a:ext>
            </a:extLst>
          </p:cNvPr>
          <p:cNvCxnSpPr>
            <a:cxnSpLocks/>
            <a:stCxn id="51" idx="2"/>
            <a:endCxn id="44" idx="0"/>
          </p:cNvCxnSpPr>
          <p:nvPr/>
        </p:nvCxnSpPr>
        <p:spPr>
          <a:xfrm>
            <a:off x="9518987" y="2727640"/>
            <a:ext cx="662719" cy="450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6083B0-1A4E-3B43-92FA-6928CCD3427C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>
            <a:off x="10181706" y="4290632"/>
            <a:ext cx="418055" cy="467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">
                <a:extLst>
                  <a:ext uri="{FF2B5EF4-FFF2-40B4-BE49-F238E27FC236}">
                    <a16:creationId xmlns:a16="http://schemas.microsoft.com/office/drawing/2014/main" id="{543F8903-164D-3A42-AC85-2F841E1ED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421726"/>
                  </p:ext>
                </p:extLst>
              </p:nvPr>
            </p:nvGraphicFramePr>
            <p:xfrm>
              <a:off x="8148021" y="4050285"/>
              <a:ext cx="890248" cy="14833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R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">
                <a:extLst>
                  <a:ext uri="{FF2B5EF4-FFF2-40B4-BE49-F238E27FC236}">
                    <a16:creationId xmlns:a16="http://schemas.microsoft.com/office/drawing/2014/main" id="{543F8903-164D-3A42-AC85-2F841E1ED3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421726"/>
                  </p:ext>
                </p:extLst>
              </p:nvPr>
            </p:nvGraphicFramePr>
            <p:xfrm>
              <a:off x="8148021" y="4050285"/>
              <a:ext cx="890248" cy="14833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r="-1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102857" r="-2857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R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4">
                <a:extLst>
                  <a:ext uri="{FF2B5EF4-FFF2-40B4-BE49-F238E27FC236}">
                    <a16:creationId xmlns:a16="http://schemas.microsoft.com/office/drawing/2014/main" id="{B203A53D-07F4-E74C-AA66-F14C6B5EE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522746"/>
                  </p:ext>
                </p:extLst>
              </p:nvPr>
            </p:nvGraphicFramePr>
            <p:xfrm>
              <a:off x="9296425" y="1615120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4">
                <a:extLst>
                  <a:ext uri="{FF2B5EF4-FFF2-40B4-BE49-F238E27FC236}">
                    <a16:creationId xmlns:a16="http://schemas.microsoft.com/office/drawing/2014/main" id="{B203A53D-07F4-E74C-AA66-F14C6B5EE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522746"/>
                  </p:ext>
                </p:extLst>
              </p:nvPr>
            </p:nvGraphicFramePr>
            <p:xfrm>
              <a:off x="9296425" y="1615120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778" t="-344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EFD88FB-E6B9-7A42-AF6A-38834A310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16598"/>
              </p:ext>
            </p:extLst>
          </p:nvPr>
        </p:nvGraphicFramePr>
        <p:xfrm>
          <a:off x="9741549" y="1615120"/>
          <a:ext cx="435189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5189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</a:tbl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5A7186D-A98B-014A-A7B0-AB142DDFF275}"/>
              </a:ext>
            </a:extLst>
          </p:cNvPr>
          <p:cNvSpPr/>
          <p:nvPr/>
        </p:nvSpPr>
        <p:spPr>
          <a:xfrm>
            <a:off x="9296425" y="1980747"/>
            <a:ext cx="445123" cy="413620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F14FA937-EC12-074A-9362-85D9505E7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69711"/>
              </p:ext>
            </p:extLst>
          </p:nvPr>
        </p:nvGraphicFramePr>
        <p:xfrm>
          <a:off x="9042502" y="4050285"/>
          <a:ext cx="390976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39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4EBFDF-83B5-1F44-8D36-0C20D4888899}"/>
                  </a:ext>
                </a:extLst>
              </p:cNvPr>
              <p:cNvSpPr txBox="1"/>
              <p:nvPr/>
            </p:nvSpPr>
            <p:spPr>
              <a:xfrm>
                <a:off x="10095373" y="2157636"/>
                <a:ext cx="1495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⋅4+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4EBFDF-83B5-1F44-8D36-0C20D488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73" y="2157636"/>
                <a:ext cx="149592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9C2B15A-8785-704E-8D40-7C945ACD8B9F}"/>
                  </a:ext>
                </a:extLst>
              </p:cNvPr>
              <p:cNvSpPr txBox="1"/>
              <p:nvPr/>
            </p:nvSpPr>
            <p:spPr>
              <a:xfrm>
                <a:off x="8680762" y="3748299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Access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9C2B15A-8785-704E-8D40-7C945ACD8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762" y="3748299"/>
                <a:ext cx="989373" cy="369332"/>
              </a:xfrm>
              <a:prstGeom prst="rect">
                <a:avLst/>
              </a:prstGeom>
              <a:blipFill>
                <a:blip r:embed="rId16"/>
                <a:stretch>
                  <a:fillRect l="-5063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D2F2D6-C115-C54E-9257-8F2E7DD9BF84}"/>
                  </a:ext>
                </a:extLst>
              </p:cNvPr>
              <p:cNvSpPr txBox="1"/>
              <p:nvPr/>
            </p:nvSpPr>
            <p:spPr>
              <a:xfrm>
                <a:off x="10127176" y="2863036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Acces</a:t>
                </a:r>
                <a:r>
                  <a:rPr lang="en-US" dirty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D2F2D6-C115-C54E-9257-8F2E7DD9B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176" y="2863036"/>
                <a:ext cx="989373" cy="369332"/>
              </a:xfrm>
              <a:prstGeom prst="rect">
                <a:avLst/>
              </a:prstGeom>
              <a:blipFill>
                <a:blip r:embed="rId17"/>
                <a:stretch>
                  <a:fillRect l="-506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C5AF8C-1288-D041-8BEB-F2B87DE089AA}"/>
                  </a:ext>
                </a:extLst>
              </p:cNvPr>
              <p:cNvSpPr txBox="1"/>
              <p:nvPr/>
            </p:nvSpPr>
            <p:spPr>
              <a:xfrm>
                <a:off x="9247958" y="1304139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Access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C5AF8C-1288-D041-8BEB-F2B87DE0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958" y="1304139"/>
                <a:ext cx="989373" cy="369332"/>
              </a:xfrm>
              <a:prstGeom prst="rect">
                <a:avLst/>
              </a:prstGeom>
              <a:blipFill>
                <a:blip r:embed="rId18"/>
                <a:stretch>
                  <a:fillRect l="-512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535ABC6D-677A-E243-9DDE-DB5CE27A991A}"/>
              </a:ext>
            </a:extLst>
          </p:cNvPr>
          <p:cNvSpPr/>
          <p:nvPr/>
        </p:nvSpPr>
        <p:spPr>
          <a:xfrm>
            <a:off x="8040916" y="5170703"/>
            <a:ext cx="1520334" cy="44476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A626877-BD97-1446-BF1A-74FB1C01A6CE}"/>
              </a:ext>
            </a:extLst>
          </p:cNvPr>
          <p:cNvSpPr txBox="1">
            <a:spLocks/>
          </p:cNvSpPr>
          <p:nvPr/>
        </p:nvSpPr>
        <p:spPr>
          <a:xfrm>
            <a:off x="165100" y="892711"/>
            <a:ext cx="11874500" cy="247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Adopt previous approach </a:t>
            </a:r>
            <a:r>
              <a:rPr lang="en-US" sz="2600" dirty="0">
                <a:solidFill>
                  <a:srgbClr val="0070C0"/>
                </a:solidFill>
              </a:rPr>
              <a:t>[</a:t>
            </a:r>
            <a:r>
              <a:rPr lang="en-US" sz="2600" b="1" dirty="0">
                <a:solidFill>
                  <a:srgbClr val="0070C0"/>
                </a:solidFill>
              </a:rPr>
              <a:t>C </a:t>
            </a:r>
            <a:r>
              <a:rPr lang="en-US" sz="2600" dirty="0" err="1">
                <a:solidFill>
                  <a:srgbClr val="0070C0"/>
                </a:solidFill>
              </a:rPr>
              <a:t>Zeevi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Berkholz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Kimelfeld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Schweikardt</a:t>
            </a:r>
            <a:r>
              <a:rPr lang="en-US" sz="2600" dirty="0">
                <a:solidFill>
                  <a:srgbClr val="0070C0"/>
                </a:solidFill>
              </a:rPr>
              <a:t> PODS’20]</a:t>
            </a:r>
          </a:p>
          <a:p>
            <a:pPr lvl="1"/>
            <a:r>
              <a:rPr lang="en-US" dirty="0"/>
              <a:t>Free-</a:t>
            </a:r>
            <a:r>
              <a:rPr lang="en-US" dirty="0" err="1"/>
              <a:t>connex</a:t>
            </a:r>
            <a:r>
              <a:rPr lang="en-US" dirty="0"/>
              <a:t> to full acyclic, then use a join-tree</a:t>
            </a:r>
          </a:p>
          <a:p>
            <a:pPr lvl="1"/>
            <a:r>
              <a:rPr lang="en-US" dirty="0"/>
              <a:t>Preprocessing:</a:t>
            </a:r>
          </a:p>
          <a:p>
            <a:pPr lvl="2"/>
            <a:r>
              <a:rPr lang="en-US" dirty="0"/>
              <a:t>DP up the tree</a:t>
            </a:r>
          </a:p>
          <a:p>
            <a:pPr lvl="2"/>
            <a:r>
              <a:rPr lang="en-US" dirty="0"/>
              <a:t>computes how many answers in a subtree use each tuple</a:t>
            </a:r>
          </a:p>
          <a:p>
            <a:pPr lvl="1"/>
            <a:r>
              <a:rPr lang="en-US" dirty="0"/>
              <a:t>Access:</a:t>
            </a:r>
          </a:p>
          <a:p>
            <a:pPr lvl="2"/>
            <a:r>
              <a:rPr lang="en-US" dirty="0"/>
              <a:t>recurse down the tree</a:t>
            </a:r>
          </a:p>
          <a:p>
            <a:pPr lvl="2"/>
            <a:r>
              <a:rPr lang="en-US" dirty="0"/>
              <a:t>splits the desired index between the children</a:t>
            </a:r>
          </a:p>
        </p:txBody>
      </p:sp>
    </p:spTree>
    <p:extLst>
      <p:ext uri="{BB962C8B-B14F-4D97-AF65-F5344CB8AC3E}">
        <p14:creationId xmlns:p14="http://schemas.microsoft.com/office/powerpoint/2010/main" val="36722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  <p:bldP spid="53" grpId="0" animBg="1"/>
      <p:bldP spid="56" grpId="0"/>
      <p:bldP spid="57" grpId="0"/>
      <p:bldP spid="58" grpId="0"/>
      <p:bldP spid="59" grpId="0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C1F-390C-584D-AA94-F51C9FFC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B6DA-1457-2445-9EC0-95EF5275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892711"/>
            <a:ext cx="11874500" cy="247941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Adopt previous approach </a:t>
            </a:r>
            <a:r>
              <a:rPr lang="en-US" sz="2600" dirty="0">
                <a:solidFill>
                  <a:srgbClr val="0070C0"/>
                </a:solidFill>
              </a:rPr>
              <a:t>[</a:t>
            </a:r>
            <a:r>
              <a:rPr lang="en-US" sz="2600" b="1" dirty="0">
                <a:solidFill>
                  <a:srgbClr val="0070C0"/>
                </a:solidFill>
              </a:rPr>
              <a:t>C </a:t>
            </a:r>
            <a:r>
              <a:rPr lang="en-US" sz="2600" dirty="0" err="1">
                <a:solidFill>
                  <a:srgbClr val="0070C0"/>
                </a:solidFill>
              </a:rPr>
              <a:t>Zeevi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Berkholz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Kimelfeld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Schweikardt</a:t>
            </a:r>
            <a:r>
              <a:rPr lang="en-US" sz="2600" dirty="0">
                <a:solidFill>
                  <a:srgbClr val="0070C0"/>
                </a:solidFill>
              </a:rPr>
              <a:t> PODS’20]</a:t>
            </a:r>
          </a:p>
          <a:p>
            <a:pPr lvl="1"/>
            <a:r>
              <a:rPr lang="en-US" dirty="0"/>
              <a:t>Free-</a:t>
            </a:r>
            <a:r>
              <a:rPr lang="en-US" dirty="0" err="1"/>
              <a:t>connex</a:t>
            </a:r>
            <a:r>
              <a:rPr lang="en-US" dirty="0"/>
              <a:t> to full acyclic, then use a join-tree</a:t>
            </a:r>
          </a:p>
          <a:p>
            <a:pPr lvl="1"/>
            <a:r>
              <a:rPr lang="en-US" dirty="0"/>
              <a:t>Preprocessing:</a:t>
            </a:r>
          </a:p>
          <a:p>
            <a:pPr lvl="2"/>
            <a:r>
              <a:rPr lang="en-US" dirty="0"/>
              <a:t>DP up the tree</a:t>
            </a:r>
          </a:p>
          <a:p>
            <a:pPr lvl="2"/>
            <a:r>
              <a:rPr lang="en-US" dirty="0"/>
              <a:t>computes how many answers in a subtree use each tuple</a:t>
            </a:r>
          </a:p>
          <a:p>
            <a:pPr lvl="1"/>
            <a:r>
              <a:rPr lang="en-US" dirty="0"/>
              <a:t>Access:</a:t>
            </a:r>
          </a:p>
          <a:p>
            <a:pPr lvl="2"/>
            <a:r>
              <a:rPr lang="en-US" dirty="0"/>
              <a:t>recurse down the tree</a:t>
            </a:r>
          </a:p>
          <a:p>
            <a:pPr lvl="2"/>
            <a:r>
              <a:rPr lang="en-US" dirty="0"/>
              <a:t>splits the desired index between the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2ECCB-6BEC-0648-92CB-E1A259F8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C68FEFE-DA4A-1E43-A067-E32526F17D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4637" y="4757809"/>
              <a:ext cx="890248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C68FEFE-DA4A-1E43-A067-E32526F17D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4637" y="4757809"/>
              <a:ext cx="890248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48" r="-100000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857" t="-3448" r="-2857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4B474301-370A-ED46-B6A6-C3CE5F0159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59144" y="3178112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4B474301-370A-ED46-B6A6-C3CE5F0159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59144" y="3178112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3448" r="-277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C6A8FFE-5B72-3740-9E41-BD31B41E8F27}"/>
              </a:ext>
            </a:extLst>
          </p:cNvPr>
          <p:cNvGraphicFramePr>
            <a:graphicFrameLocks noGrp="1"/>
          </p:cNvGraphicFramePr>
          <p:nvPr/>
        </p:nvGraphicFramePr>
        <p:xfrm>
          <a:off x="11044885" y="4757809"/>
          <a:ext cx="390976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433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160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807E6C2-1620-D742-AF57-4D9902E86293}"/>
              </a:ext>
            </a:extLst>
          </p:cNvPr>
          <p:cNvGraphicFramePr>
            <a:graphicFrameLocks noGrp="1"/>
          </p:cNvGraphicFramePr>
          <p:nvPr/>
        </p:nvGraphicFramePr>
        <p:xfrm>
          <a:off x="10404268" y="3178112"/>
          <a:ext cx="390976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F3218A-5D94-BD4F-A229-19093309EA4B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 flipH="1">
            <a:off x="8593145" y="2727640"/>
            <a:ext cx="925842" cy="1322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94B049-7C09-F247-A1CB-F7AD73ADEABC}"/>
              </a:ext>
            </a:extLst>
          </p:cNvPr>
          <p:cNvCxnSpPr>
            <a:cxnSpLocks/>
            <a:stCxn id="51" idx="2"/>
            <a:endCxn id="44" idx="0"/>
          </p:cNvCxnSpPr>
          <p:nvPr/>
        </p:nvCxnSpPr>
        <p:spPr>
          <a:xfrm>
            <a:off x="9518987" y="2727640"/>
            <a:ext cx="662719" cy="450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6083B0-1A4E-3B43-92FA-6928CCD3427C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>
            <a:off x="10181706" y="4290632"/>
            <a:ext cx="418055" cy="467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">
                <a:extLst>
                  <a:ext uri="{FF2B5EF4-FFF2-40B4-BE49-F238E27FC236}">
                    <a16:creationId xmlns:a16="http://schemas.microsoft.com/office/drawing/2014/main" id="{543F8903-164D-3A42-AC85-2F841E1ED3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48021" y="4050285"/>
              <a:ext cx="890248" cy="14833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R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">
                <a:extLst>
                  <a:ext uri="{FF2B5EF4-FFF2-40B4-BE49-F238E27FC236}">
                    <a16:creationId xmlns:a16="http://schemas.microsoft.com/office/drawing/2014/main" id="{543F8903-164D-3A42-AC85-2F841E1ED3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48021" y="4050285"/>
              <a:ext cx="890248" cy="14833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1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857" r="-2857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R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4">
                <a:extLst>
                  <a:ext uri="{FF2B5EF4-FFF2-40B4-BE49-F238E27FC236}">
                    <a16:creationId xmlns:a16="http://schemas.microsoft.com/office/drawing/2014/main" id="{B203A53D-07F4-E74C-AA66-F14C6B5EEB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6425" y="1615120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4">
                <a:extLst>
                  <a:ext uri="{FF2B5EF4-FFF2-40B4-BE49-F238E27FC236}">
                    <a16:creationId xmlns:a16="http://schemas.microsoft.com/office/drawing/2014/main" id="{B203A53D-07F4-E74C-AA66-F14C6B5EEB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6425" y="1615120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8" t="-344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EFD88FB-E6B9-7A42-AF6A-38834A310524}"/>
              </a:ext>
            </a:extLst>
          </p:cNvPr>
          <p:cNvGraphicFramePr>
            <a:graphicFrameLocks noGrp="1"/>
          </p:cNvGraphicFramePr>
          <p:nvPr/>
        </p:nvGraphicFramePr>
        <p:xfrm>
          <a:off x="9741549" y="1615120"/>
          <a:ext cx="435189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5189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</a:tbl>
          </a:graphicData>
        </a:graphic>
      </p:graphicFrame>
      <p:sp>
        <p:nvSpPr>
          <p:cNvPr id="53" name="Rectangle 52">
            <a:extLst>
              <a:ext uri="{FF2B5EF4-FFF2-40B4-BE49-F238E27FC236}">
                <a16:creationId xmlns:a16="http://schemas.microsoft.com/office/drawing/2014/main" id="{55A7186D-A98B-014A-A7B0-AB142DDFF275}"/>
              </a:ext>
            </a:extLst>
          </p:cNvPr>
          <p:cNvSpPr/>
          <p:nvPr/>
        </p:nvSpPr>
        <p:spPr>
          <a:xfrm>
            <a:off x="9296425" y="1980747"/>
            <a:ext cx="445123" cy="413620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F14FA937-EC12-074A-9362-85D9505E7A2F}"/>
              </a:ext>
            </a:extLst>
          </p:cNvPr>
          <p:cNvGraphicFramePr>
            <a:graphicFrameLocks noGrp="1"/>
          </p:cNvGraphicFramePr>
          <p:nvPr/>
        </p:nvGraphicFramePr>
        <p:xfrm>
          <a:off x="9042502" y="4050285"/>
          <a:ext cx="390976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39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9C2B15A-8785-704E-8D40-7C945ACD8B9F}"/>
                  </a:ext>
                </a:extLst>
              </p:cNvPr>
              <p:cNvSpPr txBox="1"/>
              <p:nvPr/>
            </p:nvSpPr>
            <p:spPr>
              <a:xfrm>
                <a:off x="8680762" y="3748299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Access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9C2B15A-8785-704E-8D40-7C945ACD8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762" y="3748299"/>
                <a:ext cx="989373" cy="369332"/>
              </a:xfrm>
              <a:prstGeom prst="rect">
                <a:avLst/>
              </a:prstGeom>
              <a:blipFill>
                <a:blip r:embed="rId7"/>
                <a:stretch>
                  <a:fillRect l="-5063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D2F2D6-C115-C54E-9257-8F2E7DD9BF84}"/>
                  </a:ext>
                </a:extLst>
              </p:cNvPr>
              <p:cNvSpPr txBox="1"/>
              <p:nvPr/>
            </p:nvSpPr>
            <p:spPr>
              <a:xfrm>
                <a:off x="10127176" y="2863036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Acces</a:t>
                </a:r>
                <a:r>
                  <a:rPr lang="en-US" dirty="0">
                    <a:solidFill>
                      <a:srgbClr val="C0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5D2F2D6-C115-C54E-9257-8F2E7DD9B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176" y="2863036"/>
                <a:ext cx="989373" cy="369332"/>
              </a:xfrm>
              <a:prstGeom prst="rect">
                <a:avLst/>
              </a:prstGeom>
              <a:blipFill>
                <a:blip r:embed="rId8"/>
                <a:stretch>
                  <a:fillRect l="-506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C5AF8C-1288-D041-8BEB-F2B87DE089AA}"/>
                  </a:ext>
                </a:extLst>
              </p:cNvPr>
              <p:cNvSpPr txBox="1"/>
              <p:nvPr/>
            </p:nvSpPr>
            <p:spPr>
              <a:xfrm>
                <a:off x="9247958" y="1304139"/>
                <a:ext cx="989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Access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EC5AF8C-1288-D041-8BEB-F2B87DE08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958" y="1304139"/>
                <a:ext cx="989373" cy="369332"/>
              </a:xfrm>
              <a:prstGeom prst="rect">
                <a:avLst/>
              </a:prstGeom>
              <a:blipFill>
                <a:blip r:embed="rId9"/>
                <a:stretch>
                  <a:fillRect l="-512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535ABC6D-677A-E243-9DDE-DB5CE27A991A}"/>
              </a:ext>
            </a:extLst>
          </p:cNvPr>
          <p:cNvSpPr/>
          <p:nvPr/>
        </p:nvSpPr>
        <p:spPr>
          <a:xfrm>
            <a:off x="8040916" y="5170703"/>
            <a:ext cx="1520334" cy="44476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4">
                <a:extLst>
                  <a:ext uri="{FF2B5EF4-FFF2-40B4-BE49-F238E27FC236}">
                    <a16:creationId xmlns:a16="http://schemas.microsoft.com/office/drawing/2014/main" id="{C9AB826B-16EB-2444-8F37-D8BBAE03DC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376570"/>
                  </p:ext>
                </p:extLst>
              </p:nvPr>
            </p:nvGraphicFramePr>
            <p:xfrm>
              <a:off x="3598856" y="3217444"/>
              <a:ext cx="1885508" cy="37084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471377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71377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  <a:gridCol w="471377">
                      <a:extLst>
                        <a:ext uri="{9D8B030D-6E8A-4147-A177-3AD203B41FA5}">
                          <a16:colId xmlns:a16="http://schemas.microsoft.com/office/drawing/2014/main" val="3487499115"/>
                        </a:ext>
                      </a:extLst>
                    </a:gridCol>
                    <a:gridCol w="471377">
                      <a:extLst>
                        <a:ext uri="{9D8B030D-6E8A-4147-A177-3AD203B41FA5}">
                          <a16:colId xmlns:a16="http://schemas.microsoft.com/office/drawing/2014/main" val="18203536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072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5284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7721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9806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7480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4">
                <a:extLst>
                  <a:ext uri="{FF2B5EF4-FFF2-40B4-BE49-F238E27FC236}">
                    <a16:creationId xmlns:a16="http://schemas.microsoft.com/office/drawing/2014/main" id="{C9AB826B-16EB-2444-8F37-D8BBAE03DC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4376570"/>
                  </p:ext>
                </p:extLst>
              </p:nvPr>
            </p:nvGraphicFramePr>
            <p:xfrm>
              <a:off x="3598856" y="3217444"/>
              <a:ext cx="1885508" cy="370840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471377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71377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  <a:gridCol w="471377">
                      <a:extLst>
                        <a:ext uri="{9D8B030D-6E8A-4147-A177-3AD203B41FA5}">
                          <a16:colId xmlns:a16="http://schemas.microsoft.com/office/drawing/2014/main" val="3487499115"/>
                        </a:ext>
                      </a:extLst>
                    </a:gridCol>
                    <a:gridCol w="471377">
                      <a:extLst>
                        <a:ext uri="{9D8B030D-6E8A-4147-A177-3AD203B41FA5}">
                          <a16:colId xmlns:a16="http://schemas.microsoft.com/office/drawing/2014/main" val="18203536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703" t="-3448" r="-305405" b="-9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000" t="-3448" r="-197368" b="-9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5405" t="-3448" r="-102703" b="-9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5405" t="-3448" r="-2703" b="-9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0724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5284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77217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9806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27480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468989-BE87-6C41-A9C4-86CD9197CD48}"/>
              </a:ext>
            </a:extLst>
          </p:cNvPr>
          <p:cNvSpPr txBox="1"/>
          <p:nvPr/>
        </p:nvSpPr>
        <p:spPr>
          <a:xfrm>
            <a:off x="1862280" y="3429000"/>
            <a:ext cx="16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Resulting order: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33C2730-F9FC-E34C-9C5A-28E0E1EFC48A}"/>
              </a:ext>
            </a:extLst>
          </p:cNvPr>
          <p:cNvSpPr/>
          <p:nvPr/>
        </p:nvSpPr>
        <p:spPr>
          <a:xfrm>
            <a:off x="3598703" y="3591522"/>
            <a:ext cx="926405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DF62B5-BF86-354B-80EA-CC4B582E834A}"/>
              </a:ext>
            </a:extLst>
          </p:cNvPr>
          <p:cNvSpPr/>
          <p:nvPr/>
        </p:nvSpPr>
        <p:spPr>
          <a:xfrm>
            <a:off x="4546236" y="3587133"/>
            <a:ext cx="926405" cy="1483359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E281748-E526-DD4D-A472-A7EA745E9D9F}"/>
              </a:ext>
            </a:extLst>
          </p:cNvPr>
          <p:cNvSpPr/>
          <p:nvPr/>
        </p:nvSpPr>
        <p:spPr>
          <a:xfrm>
            <a:off x="4553333" y="5070492"/>
            <a:ext cx="926405" cy="1483359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03E0900-54FB-7A4E-800C-30A8217DBDF1}"/>
              </a:ext>
            </a:extLst>
          </p:cNvPr>
          <p:cNvSpPr/>
          <p:nvPr/>
        </p:nvSpPr>
        <p:spPr>
          <a:xfrm>
            <a:off x="3610972" y="5080669"/>
            <a:ext cx="926405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1884670-4BB2-6047-8644-C7F0284AAC22}"/>
              </a:ext>
            </a:extLst>
          </p:cNvPr>
          <p:cNvSpPr/>
          <p:nvPr/>
        </p:nvSpPr>
        <p:spPr>
          <a:xfrm>
            <a:off x="8129661" y="4422633"/>
            <a:ext cx="926405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9F6121E-BFE5-714C-91F1-F48C47ED1758}"/>
              </a:ext>
            </a:extLst>
          </p:cNvPr>
          <p:cNvSpPr/>
          <p:nvPr/>
        </p:nvSpPr>
        <p:spPr>
          <a:xfrm>
            <a:off x="9945945" y="3149600"/>
            <a:ext cx="1698598" cy="3563258"/>
          </a:xfrm>
          <a:prstGeom prst="rect">
            <a:avLst/>
          </a:prstGeom>
          <a:solidFill>
            <a:srgbClr val="FFC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01A29C-C395-2949-909E-76AFFB4A9D4B}"/>
              </a:ext>
            </a:extLst>
          </p:cNvPr>
          <p:cNvSpPr/>
          <p:nvPr/>
        </p:nvSpPr>
        <p:spPr>
          <a:xfrm>
            <a:off x="8129661" y="4801371"/>
            <a:ext cx="926405" cy="369332"/>
          </a:xfrm>
          <a:prstGeom prst="rect">
            <a:avLst/>
          </a:prstGeom>
          <a:solidFill>
            <a:srgbClr val="FF0000">
              <a:alpha val="20000"/>
            </a:srgb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7" grpId="1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C1F-390C-584D-AA94-F51C9FFC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B6DA-1457-2445-9EC0-95EF5275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892711"/>
            <a:ext cx="11874500" cy="247941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Adopt previous approach </a:t>
            </a:r>
            <a:r>
              <a:rPr lang="en-US" sz="2600" dirty="0">
                <a:solidFill>
                  <a:srgbClr val="0070C0"/>
                </a:solidFill>
              </a:rPr>
              <a:t>[</a:t>
            </a:r>
            <a:r>
              <a:rPr lang="en-US" sz="2600" b="1" dirty="0">
                <a:solidFill>
                  <a:srgbClr val="0070C0"/>
                </a:solidFill>
              </a:rPr>
              <a:t>C </a:t>
            </a:r>
            <a:r>
              <a:rPr lang="en-US" sz="2600" dirty="0" err="1">
                <a:solidFill>
                  <a:srgbClr val="0070C0"/>
                </a:solidFill>
              </a:rPr>
              <a:t>Zeevi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Berkholz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Kimelfeld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Schweikardt</a:t>
            </a:r>
            <a:r>
              <a:rPr lang="en-US" sz="2600" dirty="0">
                <a:solidFill>
                  <a:srgbClr val="0070C0"/>
                </a:solidFill>
              </a:rPr>
              <a:t> PODS’20]</a:t>
            </a:r>
          </a:p>
          <a:p>
            <a:pPr lvl="1"/>
            <a:r>
              <a:rPr lang="en-US" dirty="0"/>
              <a:t>Free-</a:t>
            </a:r>
            <a:r>
              <a:rPr lang="en-US" dirty="0" err="1"/>
              <a:t>connex</a:t>
            </a:r>
            <a:r>
              <a:rPr lang="en-US" dirty="0"/>
              <a:t> to full acyclic, then use a join-tree</a:t>
            </a:r>
          </a:p>
          <a:p>
            <a:pPr lvl="1"/>
            <a:r>
              <a:rPr lang="en-US" dirty="0"/>
              <a:t>Preprocessing:</a:t>
            </a:r>
          </a:p>
          <a:p>
            <a:pPr lvl="2"/>
            <a:r>
              <a:rPr lang="en-US" dirty="0"/>
              <a:t>DP up the tree</a:t>
            </a:r>
          </a:p>
          <a:p>
            <a:pPr lvl="2"/>
            <a:r>
              <a:rPr lang="en-US" dirty="0"/>
              <a:t>computes how many answers in a subtree use each tuple</a:t>
            </a:r>
          </a:p>
          <a:p>
            <a:pPr lvl="1"/>
            <a:r>
              <a:rPr lang="en-US" dirty="0"/>
              <a:t>Access:</a:t>
            </a:r>
          </a:p>
          <a:p>
            <a:pPr lvl="2"/>
            <a:r>
              <a:rPr lang="en-US" dirty="0"/>
              <a:t>recurse down the tree</a:t>
            </a:r>
          </a:p>
          <a:p>
            <a:pPr lvl="2"/>
            <a:r>
              <a:rPr lang="en-US" dirty="0"/>
              <a:t>splits the desired index between the children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2ECCB-6BEC-0648-92CB-E1A259F8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C68FEFE-DA4A-1E43-A067-E32526F17D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4637" y="4757809"/>
              <a:ext cx="890248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C68FEFE-DA4A-1E43-A067-E32526F17D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154637" y="4757809"/>
              <a:ext cx="890248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48" r="-100000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857" t="-3448" r="-2857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11016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4B474301-370A-ED46-B6A6-C3CE5F0159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59144" y="3178112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4B474301-370A-ED46-B6A6-C3CE5F0159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959144" y="3178112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3448" r="-277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C6A8FFE-5B72-3740-9E41-BD31B41E8F27}"/>
              </a:ext>
            </a:extLst>
          </p:cNvPr>
          <p:cNvGraphicFramePr>
            <a:graphicFrameLocks noGrp="1"/>
          </p:cNvGraphicFramePr>
          <p:nvPr/>
        </p:nvGraphicFramePr>
        <p:xfrm>
          <a:off x="11044885" y="4757809"/>
          <a:ext cx="390976" cy="1854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433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160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807E6C2-1620-D742-AF57-4D9902E86293}"/>
              </a:ext>
            </a:extLst>
          </p:cNvPr>
          <p:cNvGraphicFramePr>
            <a:graphicFrameLocks noGrp="1"/>
          </p:cNvGraphicFramePr>
          <p:nvPr/>
        </p:nvGraphicFramePr>
        <p:xfrm>
          <a:off x="10404268" y="3178112"/>
          <a:ext cx="390976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6F3218A-5D94-BD4F-A229-19093309EA4B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 flipH="1">
            <a:off x="8593145" y="2727640"/>
            <a:ext cx="925842" cy="13226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94B049-7C09-F247-A1CB-F7AD73ADEABC}"/>
              </a:ext>
            </a:extLst>
          </p:cNvPr>
          <p:cNvCxnSpPr>
            <a:cxnSpLocks/>
            <a:stCxn id="51" idx="2"/>
            <a:endCxn id="44" idx="0"/>
          </p:cNvCxnSpPr>
          <p:nvPr/>
        </p:nvCxnSpPr>
        <p:spPr>
          <a:xfrm>
            <a:off x="9518987" y="2727640"/>
            <a:ext cx="662719" cy="450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36083B0-1A4E-3B43-92FA-6928CCD3427C}"/>
              </a:ext>
            </a:extLst>
          </p:cNvPr>
          <p:cNvCxnSpPr>
            <a:cxnSpLocks/>
            <a:stCxn id="44" idx="2"/>
            <a:endCxn id="43" idx="0"/>
          </p:cNvCxnSpPr>
          <p:nvPr/>
        </p:nvCxnSpPr>
        <p:spPr>
          <a:xfrm>
            <a:off x="10181706" y="4290632"/>
            <a:ext cx="418055" cy="467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" name="Table 4">
                <a:extLst>
                  <a:ext uri="{FF2B5EF4-FFF2-40B4-BE49-F238E27FC236}">
                    <a16:creationId xmlns:a16="http://schemas.microsoft.com/office/drawing/2014/main" id="{543F8903-164D-3A42-AC85-2F841E1ED3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48021" y="4050285"/>
              <a:ext cx="890248" cy="14833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R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" name="Table 4">
                <a:extLst>
                  <a:ext uri="{FF2B5EF4-FFF2-40B4-BE49-F238E27FC236}">
                    <a16:creationId xmlns:a16="http://schemas.microsoft.com/office/drawing/2014/main" id="{543F8903-164D-3A42-AC85-2F841E1ED38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148021" y="4050285"/>
              <a:ext cx="890248" cy="148336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  <a:gridCol w="445124">
                      <a:extLst>
                        <a:ext uri="{9D8B030D-6E8A-4147-A177-3AD203B41FA5}">
                          <a16:colId xmlns:a16="http://schemas.microsoft.com/office/drawing/2014/main" val="33008558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r="-100000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2857" r="-2857" b="-3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c2</a:t>
                          </a:r>
                        </a:p>
                      </a:txBody>
                      <a:tcPr>
                        <a:lnR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accent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743390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4">
                <a:extLst>
                  <a:ext uri="{FF2B5EF4-FFF2-40B4-BE49-F238E27FC236}">
                    <a16:creationId xmlns:a16="http://schemas.microsoft.com/office/drawing/2014/main" id="{B203A53D-07F4-E74C-AA66-F14C6B5EEB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6425" y="1615120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4">
                <a:extLst>
                  <a:ext uri="{FF2B5EF4-FFF2-40B4-BE49-F238E27FC236}">
                    <a16:creationId xmlns:a16="http://schemas.microsoft.com/office/drawing/2014/main" id="{B203A53D-07F4-E74C-AA66-F14C6B5EEB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96425" y="1615120"/>
              <a:ext cx="445124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5124">
                      <a:extLst>
                        <a:ext uri="{9D8B030D-6E8A-4147-A177-3AD203B41FA5}">
                          <a16:colId xmlns:a16="http://schemas.microsoft.com/office/drawing/2014/main" val="22519038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778" t="-3448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38407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315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a2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3914912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9EFD88FB-E6B9-7A42-AF6A-38834A310524}"/>
              </a:ext>
            </a:extLst>
          </p:cNvPr>
          <p:cNvGraphicFramePr>
            <a:graphicFrameLocks noGrp="1"/>
          </p:cNvGraphicFramePr>
          <p:nvPr/>
        </p:nvGraphicFramePr>
        <p:xfrm>
          <a:off x="9741549" y="1615120"/>
          <a:ext cx="435189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5189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F14FA937-EC12-074A-9362-85D9505E7A2F}"/>
              </a:ext>
            </a:extLst>
          </p:cNvPr>
          <p:cNvGraphicFramePr>
            <a:graphicFrameLocks noGrp="1"/>
          </p:cNvGraphicFramePr>
          <p:nvPr/>
        </p:nvGraphicFramePr>
        <p:xfrm>
          <a:off x="9042502" y="4050285"/>
          <a:ext cx="390976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90976">
                  <a:extLst>
                    <a:ext uri="{9D8B030D-6E8A-4147-A177-3AD203B41FA5}">
                      <a16:colId xmlns:a16="http://schemas.microsoft.com/office/drawing/2014/main" val="225190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40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1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4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3901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A3B9910-BF6C-1B46-A0CF-29E3D0859BDF}"/>
              </a:ext>
            </a:extLst>
          </p:cNvPr>
          <p:cNvSpPr txBox="1"/>
          <p:nvPr/>
        </p:nvSpPr>
        <p:spPr>
          <a:xfrm>
            <a:off x="1292804" y="5153804"/>
            <a:ext cx="1387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Problems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FB912-3AA3-3443-96A6-9E607DFC1F34}"/>
              </a:ext>
            </a:extLst>
          </p:cNvPr>
          <p:cNvSpPr txBox="1"/>
          <p:nvPr/>
        </p:nvSpPr>
        <p:spPr>
          <a:xfrm>
            <a:off x="4210822" y="515380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Solutions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8B7DEA-86E1-0943-B254-0CA6F8D0E080}"/>
              </a:ext>
            </a:extLst>
          </p:cNvPr>
          <p:cNvSpPr txBox="1"/>
          <p:nvPr/>
        </p:nvSpPr>
        <p:spPr>
          <a:xfrm>
            <a:off x="587629" y="5591717"/>
            <a:ext cx="3052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Tree determines order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C00000"/>
                </a:solidFill>
              </a:rPr>
              <a:t>Independent branches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6502B1-7E25-204A-991B-953453659A86}"/>
              </a:ext>
            </a:extLst>
          </p:cNvPr>
          <p:cNvSpPr txBox="1"/>
          <p:nvPr/>
        </p:nvSpPr>
        <p:spPr>
          <a:xfrm>
            <a:off x="3766796" y="5583285"/>
            <a:ext cx="2384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Specialized trees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Modified access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F5C13D-C576-6A41-A3D3-57C1C2333122}"/>
              </a:ext>
            </a:extLst>
          </p:cNvPr>
          <p:cNvCxnSpPr>
            <a:cxnSpLocks/>
          </p:cNvCxnSpPr>
          <p:nvPr/>
        </p:nvCxnSpPr>
        <p:spPr>
          <a:xfrm flipH="1">
            <a:off x="3677860" y="4972022"/>
            <a:ext cx="19050" cy="1727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43126181-CBD9-134E-A422-B5B7C3B65C93}"/>
              </a:ext>
            </a:extLst>
          </p:cNvPr>
          <p:cNvGrpSpPr/>
          <p:nvPr/>
        </p:nvGrpSpPr>
        <p:grpSpPr>
          <a:xfrm>
            <a:off x="4547682" y="2601827"/>
            <a:ext cx="3869817" cy="3495896"/>
            <a:chOff x="4547682" y="2601827"/>
            <a:chExt cx="3869817" cy="3495896"/>
          </a:xfrm>
        </p:grpSpPr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2971E27C-0A0D-AE4F-A03C-C069E5AEAE27}"/>
                </a:ext>
              </a:extLst>
            </p:cNvPr>
            <p:cNvSpPr/>
            <p:nvPr/>
          </p:nvSpPr>
          <p:spPr bwMode="auto">
            <a:xfrm>
              <a:off x="5060675" y="2601827"/>
              <a:ext cx="2318773" cy="1530096"/>
            </a:xfrm>
            <a:prstGeom prst="arc">
              <a:avLst>
                <a:gd name="adj1" fmla="val 1649862"/>
                <a:gd name="adj2" fmla="val 9220510"/>
              </a:avLst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40C332FB-D3DC-E443-BA77-991A0C48A42D}"/>
                </a:ext>
              </a:extLst>
            </p:cNvPr>
            <p:cNvSpPr/>
            <p:nvPr/>
          </p:nvSpPr>
          <p:spPr bwMode="auto">
            <a:xfrm>
              <a:off x="6098726" y="4567627"/>
              <a:ext cx="2318773" cy="1530096"/>
            </a:xfrm>
            <a:prstGeom prst="arc">
              <a:avLst>
                <a:gd name="adj1" fmla="val 2732618"/>
                <a:gd name="adj2" fmla="val 11308114"/>
              </a:avLst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6898C050-EAC3-1944-82B4-B47BE9F0A5B1}"/>
                </a:ext>
              </a:extLst>
            </p:cNvPr>
            <p:cNvSpPr/>
            <p:nvPr/>
          </p:nvSpPr>
          <p:spPr bwMode="auto">
            <a:xfrm>
              <a:off x="4547682" y="3640607"/>
              <a:ext cx="2318773" cy="1530096"/>
            </a:xfrm>
            <a:prstGeom prst="arc">
              <a:avLst>
                <a:gd name="adj1" fmla="val 1753437"/>
                <a:gd name="adj2" fmla="val 9220510"/>
              </a:avLst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D8E44E6B-DC60-1B4C-A528-500F47D5B435}"/>
                </a:ext>
              </a:extLst>
            </p:cNvPr>
            <p:cNvSpPr/>
            <p:nvPr/>
          </p:nvSpPr>
          <p:spPr bwMode="auto">
            <a:xfrm>
              <a:off x="6098726" y="3456999"/>
              <a:ext cx="2318773" cy="1530096"/>
            </a:xfrm>
            <a:prstGeom prst="arc">
              <a:avLst>
                <a:gd name="adj1" fmla="val 2732618"/>
                <a:gd name="adj2" fmla="val 10987131"/>
              </a:avLst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830D259-BD1D-F548-A4B2-A69006A9FE16}"/>
                    </a:ext>
                  </a:extLst>
                </p:cNvPr>
                <p:cNvSpPr/>
                <p:nvPr/>
              </p:nvSpPr>
              <p:spPr>
                <a:xfrm>
                  <a:off x="5847528" y="3255238"/>
                  <a:ext cx="745067" cy="58928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just" defTabSz="89535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tabLst>
                      <a:tab pos="533400" algn="r"/>
                    </a:tabLs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B830D259-BD1D-F548-A4B2-A69006A9F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7528" y="3255238"/>
                  <a:ext cx="745067" cy="58928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FA09E64-9694-EA4C-861B-CE85F3C69DA9}"/>
                    </a:ext>
                  </a:extLst>
                </p:cNvPr>
                <p:cNvSpPr txBox="1"/>
                <p:nvPr/>
              </p:nvSpPr>
              <p:spPr>
                <a:xfrm>
                  <a:off x="6514965" y="3365212"/>
                  <a:ext cx="4443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FA09E64-9694-EA4C-861B-CE85F3C69D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965" y="3365212"/>
                  <a:ext cx="44435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2A466A9-54FD-4249-BF55-3451D1E19F65}"/>
                    </a:ext>
                  </a:extLst>
                </p:cNvPr>
                <p:cNvSpPr/>
                <p:nvPr/>
              </p:nvSpPr>
              <p:spPr>
                <a:xfrm>
                  <a:off x="6704354" y="5250170"/>
                  <a:ext cx="745067" cy="58928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tabLst>
                      <a:tab pos="533400" algn="r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  <a:r>
                    <a:rPr lang="en-US" sz="16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D2A466A9-54FD-4249-BF55-3451D1E19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4354" y="5250170"/>
                  <a:ext cx="745067" cy="589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3C8D372-FDB8-8C46-89DF-DA0FD8BEB3D2}"/>
                    </a:ext>
                  </a:extLst>
                </p:cNvPr>
                <p:cNvSpPr/>
                <p:nvPr/>
              </p:nvSpPr>
              <p:spPr>
                <a:xfrm>
                  <a:off x="4990702" y="4252704"/>
                  <a:ext cx="745067" cy="58928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ctr" defTabSz="89535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tabLst>
                      <a:tab pos="533400" algn="r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  <a:r>
                    <a:rPr lang="en-US" sz="16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23C8D372-FDB8-8C46-89DF-DA0FD8BEB3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0702" y="4252704"/>
                  <a:ext cx="745067" cy="589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D95AD6C-0B1A-7D40-84E5-E7C8387991E2}"/>
                    </a:ext>
                  </a:extLst>
                </p:cNvPr>
                <p:cNvSpPr/>
                <p:nvPr/>
              </p:nvSpPr>
              <p:spPr>
                <a:xfrm>
                  <a:off x="6704354" y="4252704"/>
                  <a:ext cx="745067" cy="58928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574675" indent="-574675" algn="just" defTabSz="89535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tabLst>
                      <a:tab pos="533400" algn="r"/>
                    </a:tabLs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1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ED95AD6C-0B1A-7D40-84E5-E7C8387991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4354" y="4252704"/>
                  <a:ext cx="745067" cy="58928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40597CC-F2BE-A549-A57A-3BF316E792E9}"/>
                    </a:ext>
                  </a:extLst>
                </p:cNvPr>
                <p:cNvSpPr txBox="1"/>
                <p:nvPr/>
              </p:nvSpPr>
              <p:spPr>
                <a:xfrm>
                  <a:off x="7371631" y="431668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40597CC-F2BE-A549-A57A-3BF316E79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1631" y="4316680"/>
                  <a:ext cx="41870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871F59B-1115-4046-8BC9-BFF72540D74B}"/>
                    </a:ext>
                  </a:extLst>
                </p:cNvPr>
                <p:cNvSpPr txBox="1"/>
                <p:nvPr/>
              </p:nvSpPr>
              <p:spPr>
                <a:xfrm>
                  <a:off x="7401287" y="5354310"/>
                  <a:ext cx="3638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5871F59B-1115-4046-8BC9-BFF72540D7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287" y="5354310"/>
                  <a:ext cx="36388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4D298FBD-A7A2-704D-ACE2-02B987E33A2D}"/>
                    </a:ext>
                  </a:extLst>
                </p:cNvPr>
                <p:cNvSpPr txBox="1"/>
                <p:nvPr/>
              </p:nvSpPr>
              <p:spPr>
                <a:xfrm>
                  <a:off x="5646094" y="4362678"/>
                  <a:ext cx="3917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4D298FBD-A7A2-704D-ACE2-02B987E33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094" y="4362678"/>
                  <a:ext cx="39177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F1AB0D8F-E13A-1E45-8D65-54B9C68764C6}"/>
                </a:ext>
              </a:extLst>
            </p:cNvPr>
            <p:cNvCxnSpPr>
              <a:stCxn id="87" idx="4"/>
              <a:endCxn id="90" idx="0"/>
            </p:cNvCxnSpPr>
            <p:nvPr/>
          </p:nvCxnSpPr>
          <p:spPr bwMode="auto">
            <a:xfrm flipH="1">
              <a:off x="5363236" y="3844518"/>
              <a:ext cx="856826" cy="408186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E621052-64B8-0F4F-BE63-26C66BB1D5FB}"/>
                </a:ext>
              </a:extLst>
            </p:cNvPr>
            <p:cNvCxnSpPr>
              <a:cxnSpLocks/>
              <a:stCxn id="87" idx="4"/>
              <a:endCxn id="91" idx="0"/>
            </p:cNvCxnSpPr>
            <p:nvPr/>
          </p:nvCxnSpPr>
          <p:spPr bwMode="auto">
            <a:xfrm>
              <a:off x="6220062" y="3844518"/>
              <a:ext cx="856826" cy="408186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A2B02C23-E49B-9A44-99F1-6F685FF836A6}"/>
                </a:ext>
              </a:extLst>
            </p:cNvPr>
            <p:cNvCxnSpPr>
              <a:cxnSpLocks/>
              <a:stCxn id="91" idx="4"/>
              <a:endCxn id="89" idx="0"/>
            </p:cNvCxnSpPr>
            <p:nvPr/>
          </p:nvCxnSpPr>
          <p:spPr bwMode="auto">
            <a:xfrm>
              <a:off x="7076888" y="4841984"/>
              <a:ext cx="0" cy="408186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DD58AA0-9079-7A4B-BCA4-B96262D0CC41}"/>
                    </a:ext>
                  </a:extLst>
                </p:cNvPr>
                <p:cNvSpPr txBox="1"/>
                <p:nvPr/>
              </p:nvSpPr>
              <p:spPr>
                <a:xfrm>
                  <a:off x="5434381" y="3555475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000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DD58AA0-9079-7A4B-BCA4-B96262D0C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381" y="3555475"/>
                  <a:ext cx="385041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676FE1A-31F2-9C49-968B-CD8EF136ECA9}"/>
                    </a:ext>
                  </a:extLst>
                </p:cNvPr>
                <p:cNvSpPr txBox="1"/>
                <p:nvPr/>
              </p:nvSpPr>
              <p:spPr>
                <a:xfrm>
                  <a:off x="6366958" y="4399193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000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676FE1A-31F2-9C49-968B-CD8EF136E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958" y="4399193"/>
                  <a:ext cx="385041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94412F7-228D-0D42-8709-4AAD06B4C757}"/>
                    </a:ext>
                  </a:extLst>
                </p:cNvPr>
                <p:cNvSpPr txBox="1"/>
                <p:nvPr/>
              </p:nvSpPr>
              <p:spPr>
                <a:xfrm>
                  <a:off x="5653910" y="474742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094412F7-228D-0D42-8709-4AAD06B4C7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910" y="4747424"/>
                  <a:ext cx="385041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80FA964-3BD2-9845-A8E5-8FE38E19FAFE}"/>
                    </a:ext>
                  </a:extLst>
                </p:cNvPr>
                <p:cNvSpPr txBox="1"/>
                <p:nvPr/>
              </p:nvSpPr>
              <p:spPr>
                <a:xfrm>
                  <a:off x="6263433" y="5416841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000">
                    <a:solidFill>
                      <a:schemeClr val="accent2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E80FA964-3BD2-9845-A8E5-8FE38E19FA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3433" y="5416841"/>
                  <a:ext cx="385042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2F04DCC2-5202-6146-A258-72F2DAAD3301}"/>
                  </a:ext>
                </a:extLst>
              </p:cNvPr>
              <p:cNvSpPr/>
              <p:nvPr/>
            </p:nvSpPr>
            <p:spPr>
              <a:xfrm>
                <a:off x="590984" y="3639277"/>
                <a:ext cx="4116977" cy="1058092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 disruptive trio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layered join-tree</a:t>
                </a:r>
              </a:p>
            </p:txBody>
          </p:sp>
        </mc:Choice>
        <mc:Fallback xmlns=""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2F04DCC2-5202-6146-A258-72F2DAAD3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4" y="3639277"/>
                <a:ext cx="4116977" cy="1058092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2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286C-A683-4D39-8BD7-C28D3C1A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1F18B-9F3B-4FB7-A9C0-0066E0D160B8}"/>
              </a:ext>
            </a:extLst>
          </p:cNvPr>
          <p:cNvSpPr/>
          <p:nvPr/>
        </p:nvSpPr>
        <p:spPr>
          <a:xfrm>
            <a:off x="756664" y="966280"/>
            <a:ext cx="8473061" cy="1853921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393D3-1647-4F3F-AAE2-F3F27D1630A3}"/>
              </a:ext>
            </a:extLst>
          </p:cNvPr>
          <p:cNvSpPr/>
          <p:nvPr/>
        </p:nvSpPr>
        <p:spPr>
          <a:xfrm>
            <a:off x="756664" y="3560232"/>
            <a:ext cx="8473061" cy="1736595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25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06F94-0471-5249-AB93-AD5C0E96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Dichotomy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86A3B-6515-164E-84CE-ECE60C18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DD47A30-B900-4A46-B1EA-7049D756DAFF}"/>
                  </a:ext>
                </a:extLst>
              </p:cNvPr>
              <p:cNvSpPr/>
              <p:nvPr/>
            </p:nvSpPr>
            <p:spPr>
              <a:xfrm>
                <a:off x="2153905" y="1671116"/>
                <a:ext cx="7884189" cy="2981195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Given: CQ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sum-of-weights access in </a:t>
                </a:r>
                <a:r>
                  <a:rPr lang="en-US" sz="2400" dirty="0">
                    <a:solidFill>
                      <a:schemeClr val="bg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Helvetica Neue" panose="02000503000000020004"/>
                  </a:rPr>
                  <a:t>&gt;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⇕</m:t>
                    </m:r>
                  </m:oMath>
                </a14:m>
                <a:r>
                  <a:rPr lang="en-US" sz="2800" dirty="0"/>
                  <a:t>*</a:t>
                </a:r>
              </a:p>
              <a:p>
                <a:pPr algn="ctr"/>
                <a:r>
                  <a:rPr lang="en-US" sz="2800" dirty="0"/>
                  <a:t>acyclic, an atom contains all free variables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DD47A30-B900-4A46-B1EA-7049D756D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05" y="1671116"/>
                <a:ext cx="7884189" cy="29811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3F14D21-2353-9B47-A5DF-BB2CF58C1B6E}"/>
              </a:ext>
            </a:extLst>
          </p:cNvPr>
          <p:cNvSpPr txBox="1"/>
          <p:nvPr/>
        </p:nvSpPr>
        <p:spPr>
          <a:xfrm>
            <a:off x="142875" y="5615582"/>
            <a:ext cx="6219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Lower bounds assume:</a:t>
            </a:r>
            <a:br>
              <a:rPr lang="en-US" sz="2000" dirty="0"/>
            </a:br>
            <a:r>
              <a:rPr lang="en-US" sz="2000" dirty="0"/>
              <a:t>	(1) no self-joins</a:t>
            </a:r>
            <a:br>
              <a:rPr lang="en-US" sz="2000" dirty="0"/>
            </a:br>
            <a:r>
              <a:rPr lang="en-US" sz="2000" dirty="0"/>
              <a:t>	(2) hardness of 3-SUM and </a:t>
            </a:r>
            <a:r>
              <a:rPr lang="en-US" sz="2000" dirty="0" err="1"/>
              <a:t>hyperclique</a:t>
            </a:r>
            <a:r>
              <a:rPr lang="en-US" sz="2000" dirty="0"/>
              <a:t>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E501E3-FB0C-402B-8B26-83DBCCF208A4}"/>
                  </a:ext>
                </a:extLst>
              </p:cNvPr>
              <p:cNvSpPr txBox="1"/>
              <p:nvPr/>
            </p:nvSpPr>
            <p:spPr>
              <a:xfrm>
                <a:off x="6435291" y="5042665"/>
                <a:ext cx="49185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E501E3-FB0C-402B-8B26-83DBCCF20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291" y="5042665"/>
                <a:ext cx="4918509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B45ED3B-A2B8-40BD-8B77-EADAF8F9AA64}"/>
              </a:ext>
            </a:extLst>
          </p:cNvPr>
          <p:cNvSpPr txBox="1"/>
          <p:nvPr/>
        </p:nvSpPr>
        <p:spPr>
          <a:xfrm>
            <a:off x="11344174" y="4972083"/>
            <a:ext cx="39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3200" dirty="0">
                <a:solidFill>
                  <a:schemeClr val="accent6"/>
                </a:solidFill>
              </a:rPr>
              <a:t>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D8DB0-D10A-412B-BCE5-4B50FC777018}"/>
                  </a:ext>
                </a:extLst>
              </p:cNvPr>
              <p:cNvSpPr txBox="1"/>
              <p:nvPr/>
            </p:nvSpPr>
            <p:spPr>
              <a:xfrm>
                <a:off x="6925231" y="5628924"/>
                <a:ext cx="36287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CD8DB0-D10A-412B-BCE5-4B50FC777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31" y="5628924"/>
                <a:ext cx="3628724" cy="461665"/>
              </a:xfrm>
              <a:prstGeom prst="rect">
                <a:avLst/>
              </a:prstGeom>
              <a:blipFill>
                <a:blip r:embed="rId5"/>
                <a:stretch>
                  <a:fillRect r="-168"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787CE9-3236-4F0D-993E-147A5A2C8AC1}"/>
              </a:ext>
            </a:extLst>
          </p:cNvPr>
          <p:cNvSpPr txBox="1"/>
          <p:nvPr/>
        </p:nvSpPr>
        <p:spPr>
          <a:xfrm>
            <a:off x="11344174" y="5604043"/>
            <a:ext cx="398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2800" b="0" i="0" dirty="0">
                <a:solidFill>
                  <a:srgbClr val="FF0000"/>
                </a:solidFill>
                <a:effectLst/>
              </a:rPr>
              <a:t>✘</a:t>
            </a:r>
            <a:endParaRPr lang="en-150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FD33-25B7-EE47-BB8D-01EF7ADC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6066-9312-FD41-BF3B-60AA5F0D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839703"/>
            <a:ext cx="11874500" cy="3062446"/>
          </a:xfrm>
        </p:spPr>
        <p:txBody>
          <a:bodyPr>
            <a:normAutofit/>
          </a:bodyPr>
          <a:lstStyle/>
          <a:p>
            <a:r>
              <a:rPr lang="en-US" dirty="0"/>
              <a:t>Observation: Binary search finds a weight with logarithmic accesses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two </a:t>
            </a:r>
            <a:r>
              <a:rPr lang="en-US" dirty="0">
                <a:solidFill>
                  <a:srgbClr val="FF0000"/>
                </a:solidFill>
              </a:rPr>
              <a:t>independent</a:t>
            </a:r>
            <a:r>
              <a:rPr lang="en-US" dirty="0"/>
              <a:t> free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E2D3D-2B29-4B4A-98CA-7EE4335D8E12}"/>
                  </a:ext>
                </a:extLst>
              </p:cNvPr>
              <p:cNvSpPr txBox="1"/>
              <p:nvPr/>
            </p:nvSpPr>
            <p:spPr>
              <a:xfrm>
                <a:off x="2095710" y="4197654"/>
                <a:ext cx="42062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E2D3D-2B29-4B4A-98CA-7EE4335D8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710" y="4197654"/>
                <a:ext cx="42062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AF2FC6E-CE15-3E47-BCCB-28C1DB434761}"/>
                  </a:ext>
                </a:extLst>
              </p:cNvPr>
              <p:cNvSpPr/>
              <p:nvPr/>
            </p:nvSpPr>
            <p:spPr>
              <a:xfrm>
                <a:off x="2310423" y="1477584"/>
                <a:ext cx="7051729" cy="1797803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u="sng" dirty="0"/>
                  <a:t>3SUM hypothesis</a:t>
                </a:r>
                <a:br>
                  <a:rPr lang="en-US" sz="2400" u="sng" dirty="0"/>
                </a:br>
                <a:r>
                  <a:rPr lang="en-US" sz="2400" dirty="0"/>
                  <a:t>given 3 sets of integers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deciding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cannot be done in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for any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AF2FC6E-CE15-3E47-BCCB-28C1DB434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423" y="1477584"/>
                <a:ext cx="7051729" cy="1797803"/>
              </a:xfrm>
              <a:prstGeom prst="roundRect">
                <a:avLst/>
              </a:prstGeom>
              <a:blipFill>
                <a:blip r:embed="rId4"/>
                <a:stretch>
                  <a:fillRect b="-6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8B35D2B2-445B-DB48-B731-1501BAEEE9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912402"/>
                  </p:ext>
                </p:extLst>
              </p:nvPr>
            </p:nvGraphicFramePr>
            <p:xfrm>
              <a:off x="7060490" y="4171805"/>
              <a:ext cx="2321956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67993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371960">
                      <a:extLst>
                        <a:ext uri="{9D8B030D-6E8A-4147-A177-3AD203B41FA5}">
                          <a16:colId xmlns:a16="http://schemas.microsoft.com/office/drawing/2014/main" val="1789958081"/>
                        </a:ext>
                      </a:extLst>
                    </a:gridCol>
                    <a:gridCol w="402955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  <a:gridCol w="1179048">
                      <a:extLst>
                        <a:ext uri="{9D8B030D-6E8A-4147-A177-3AD203B41FA5}">
                          <a16:colId xmlns:a16="http://schemas.microsoft.com/office/drawing/2014/main" val="42241539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252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4640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8B35D2B2-445B-DB48-B731-1501BAEEE9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912402"/>
                  </p:ext>
                </p:extLst>
              </p:nvPr>
            </p:nvGraphicFramePr>
            <p:xfrm>
              <a:off x="7060490" y="4171805"/>
              <a:ext cx="2321956" cy="18542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367993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371960">
                      <a:extLst>
                        <a:ext uri="{9D8B030D-6E8A-4147-A177-3AD203B41FA5}">
                          <a16:colId xmlns:a16="http://schemas.microsoft.com/office/drawing/2014/main" val="1789958081"/>
                        </a:ext>
                      </a:extLst>
                    </a:gridCol>
                    <a:gridCol w="402955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  <a:gridCol w="1179048">
                      <a:extLst>
                        <a:ext uri="{9D8B030D-6E8A-4147-A177-3AD203B41FA5}">
                          <a16:colId xmlns:a16="http://schemas.microsoft.com/office/drawing/2014/main" val="42241539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1639" r="-527869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01639" t="-1639" r="-427869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86364" t="-1639" r="-295455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97423" t="-1639" r="-515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101639" r="-527869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01639" t="-101639" r="-427869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86364" t="-101639" r="-295455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97423" t="-101639" r="-515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201639" r="-527869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01639" t="-201639" r="-427869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86364" t="-201639" r="-295455" b="-2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97423" t="-201639" r="-515" b="-2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301639" r="-527869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01639" t="-301639" r="-427869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86364" t="-301639" r="-29545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97423" t="-301639" r="-515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252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639" t="-401639" r="-52786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01639" t="-401639" r="-42786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186364" t="-401639" r="-295455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97423" t="-401639" r="-515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4640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228F6FAC-7C18-2945-99D2-CC970E7C7F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819141"/>
                  </p:ext>
                </p:extLst>
              </p:nvPr>
            </p:nvGraphicFramePr>
            <p:xfrm>
              <a:off x="3935278" y="4900715"/>
              <a:ext cx="931406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65703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5703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228F6FAC-7C18-2945-99D2-CC970E7C7F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819141"/>
                  </p:ext>
                </p:extLst>
              </p:nvPr>
            </p:nvGraphicFramePr>
            <p:xfrm>
              <a:off x="3935278" y="4900715"/>
              <a:ext cx="931406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65703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5703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r="-10129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l="-100000" r="-129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t="-98387" r="-10129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98387" r="-12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t="-201639" r="-10129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201639" r="-1299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5">
                <a:extLst>
                  <a:ext uri="{FF2B5EF4-FFF2-40B4-BE49-F238E27FC236}">
                    <a16:creationId xmlns:a16="http://schemas.microsoft.com/office/drawing/2014/main" id="{A8511564-EB88-0443-8F82-91C0071F4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657610"/>
                  </p:ext>
                </p:extLst>
              </p:nvPr>
            </p:nvGraphicFramePr>
            <p:xfrm>
              <a:off x="5217863" y="4900715"/>
              <a:ext cx="931406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65703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5703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5">
                <a:extLst>
                  <a:ext uri="{FF2B5EF4-FFF2-40B4-BE49-F238E27FC236}">
                    <a16:creationId xmlns:a16="http://schemas.microsoft.com/office/drawing/2014/main" id="{A8511564-EB88-0443-8F82-91C0071F47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9657610"/>
                  </p:ext>
                </p:extLst>
              </p:nvPr>
            </p:nvGraphicFramePr>
            <p:xfrm>
              <a:off x="5217863" y="4900715"/>
              <a:ext cx="931406" cy="111252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65703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5703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7"/>
                          <a:stretch>
                            <a:fillRect r="-10129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7"/>
                          <a:stretch>
                            <a:fillRect l="-100000" r="-129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7"/>
                          <a:stretch>
                            <a:fillRect t="-98387" r="-10129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98387" r="-1299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7"/>
                          <a:stretch>
                            <a:fillRect t="-201639" r="-101299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201639" r="-1299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7D5AF-AF0C-4ED7-959D-EADF45CEC950}"/>
                  </a:ext>
                </a:extLst>
              </p:cNvPr>
              <p:cNvSpPr txBox="1"/>
              <p:nvPr/>
            </p:nvSpPr>
            <p:spPr>
              <a:xfrm>
                <a:off x="483031" y="4864568"/>
                <a:ext cx="19355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Direct access 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impossible in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&gt;</a:t>
                </a:r>
                <a:endParaRPr lang="LID4096" sz="2400" dirty="0">
                  <a:solidFill>
                    <a:schemeClr val="tx1"/>
                  </a:solidFill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17D5AF-AF0C-4ED7-959D-EADF45CEC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31" y="4864568"/>
                <a:ext cx="1935530" cy="1200329"/>
              </a:xfrm>
              <a:prstGeom prst="rect">
                <a:avLst/>
              </a:prstGeom>
              <a:blipFill>
                <a:blip r:embed="rId8"/>
                <a:stretch>
                  <a:fillRect l="-4717" t="-4061" r="-629" b="-1116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C50EEB15-02A9-4EFC-8B39-3F9B5C1B835B}"/>
              </a:ext>
            </a:extLst>
          </p:cNvPr>
          <p:cNvCxnSpPr>
            <a:cxnSpLocks/>
          </p:cNvCxnSpPr>
          <p:nvPr/>
        </p:nvCxnSpPr>
        <p:spPr>
          <a:xfrm flipV="1">
            <a:off x="9382445" y="4723315"/>
            <a:ext cx="12700" cy="760165"/>
          </a:xfrm>
          <a:prstGeom prst="curvedConnector3">
            <a:avLst>
              <a:gd name="adj1" fmla="val 39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66C67F6E-048F-4AAC-8D84-DD24575B6BFF}"/>
              </a:ext>
            </a:extLst>
          </p:cNvPr>
          <p:cNvCxnSpPr>
            <a:cxnSpLocks/>
          </p:cNvCxnSpPr>
          <p:nvPr/>
        </p:nvCxnSpPr>
        <p:spPr>
          <a:xfrm>
            <a:off x="9382445" y="4723315"/>
            <a:ext cx="12700" cy="380082"/>
          </a:xfrm>
          <a:prstGeom prst="curvedConnector3">
            <a:avLst>
              <a:gd name="adj1" fmla="val 21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647885-989B-4E23-98CC-F99C00E12410}"/>
                  </a:ext>
                </a:extLst>
              </p:cNvPr>
              <p:cNvSpPr txBox="1"/>
              <p:nvPr/>
            </p:nvSpPr>
            <p:spPr>
              <a:xfrm>
                <a:off x="9869035" y="4503232"/>
                <a:ext cx="170721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Helvetica Neue" panose="02000503000000020004"/>
                  </a:rPr>
                  <a:t>Binary search</a:t>
                </a:r>
              </a:p>
              <a:p>
                <a:pPr algn="ctr"/>
                <a:r>
                  <a:rPr lang="en-US" sz="2400" dirty="0">
                    <a:latin typeface="Helvetica Neue" panose="02000503000000020004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Helvetica Neue" panose="02000503000000020004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Helvetica Neue" panose="02000503000000020004"/>
                  </a:rPr>
                  <a:t>) </a:t>
                </a:r>
                <a:endParaRPr lang="LID4096" sz="2400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647885-989B-4E23-98CC-F99C00E12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035" y="4503232"/>
                <a:ext cx="1707217" cy="1200329"/>
              </a:xfrm>
              <a:prstGeom prst="rect">
                <a:avLst/>
              </a:prstGeom>
              <a:blipFill>
                <a:blip r:embed="rId9"/>
                <a:stretch>
                  <a:fillRect l="-3571" t="-3553" r="-7857" b="-1116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8F138-0859-47A8-A194-D7492ADF0635}"/>
                  </a:ext>
                </a:extLst>
              </p:cNvPr>
              <p:cNvSpPr txBox="1"/>
              <p:nvPr/>
            </p:nvSpPr>
            <p:spPr>
              <a:xfrm>
                <a:off x="3873792" y="6075289"/>
                <a:ext cx="503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LID4096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8F138-0859-47A8-A194-D7492ADF0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792" y="6075289"/>
                <a:ext cx="50362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0E199A-F2D3-4D5C-8DEC-BEBC83ECB541}"/>
                  </a:ext>
                </a:extLst>
              </p:cNvPr>
              <p:cNvSpPr txBox="1"/>
              <p:nvPr/>
            </p:nvSpPr>
            <p:spPr>
              <a:xfrm>
                <a:off x="5645649" y="6075289"/>
                <a:ext cx="503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LID4096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0E199A-F2D3-4D5C-8DEC-BEBC83EC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649" y="6075289"/>
                <a:ext cx="50362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75E907D8-8B89-45B6-8CD5-6CAF522C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725" y="6356350"/>
            <a:ext cx="2743200" cy="365125"/>
          </a:xfrm>
        </p:spPr>
        <p:txBody>
          <a:bodyPr/>
          <a:lstStyle/>
          <a:p>
            <a:fld id="{6AD8152E-AD08-2C4B-AF38-0740122EC3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/>
      <p:bldP spid="26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286C-A683-4D39-8BD7-C28D3C1A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1F18B-9F3B-4FB7-A9C0-0066E0D160B8}"/>
              </a:ext>
            </a:extLst>
          </p:cNvPr>
          <p:cNvSpPr/>
          <p:nvPr/>
        </p:nvSpPr>
        <p:spPr>
          <a:xfrm>
            <a:off x="756664" y="966280"/>
            <a:ext cx="8473061" cy="1998301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393D3-1647-4F3F-AAE2-F3F27D1630A3}"/>
              </a:ext>
            </a:extLst>
          </p:cNvPr>
          <p:cNvSpPr/>
          <p:nvPr/>
        </p:nvSpPr>
        <p:spPr>
          <a:xfrm>
            <a:off x="756664" y="4321743"/>
            <a:ext cx="8473061" cy="975084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13432C7-DBB4-4AFA-B57D-162FD9F0B399}"/>
              </a:ext>
            </a:extLst>
          </p:cNvPr>
          <p:cNvSpPr/>
          <p:nvPr/>
        </p:nvSpPr>
        <p:spPr>
          <a:xfrm>
            <a:off x="6919925" y="2402501"/>
            <a:ext cx="4619599" cy="4318974"/>
          </a:xfrm>
          <a:prstGeom prst="rect">
            <a:avLst/>
          </a:prstGeom>
          <a:solidFill>
            <a:srgbClr val="EDF8B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5C4C6-99D0-4EBC-BA0E-7D4C8AB237BD}"/>
              </a:ext>
            </a:extLst>
          </p:cNvPr>
          <p:cNvSpPr txBox="1"/>
          <p:nvPr/>
        </p:nvSpPr>
        <p:spPr>
          <a:xfrm>
            <a:off x="8811672" y="2444154"/>
            <a:ext cx="90595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Acyclic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27BB51-B65A-4E1B-9A6B-AD915B66C585}"/>
              </a:ext>
            </a:extLst>
          </p:cNvPr>
          <p:cNvCxnSpPr/>
          <p:nvPr/>
        </p:nvCxnSpPr>
        <p:spPr>
          <a:xfrm>
            <a:off x="9255703" y="2850721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2A7706-3D7B-4012-BA45-E0A81E990091}"/>
              </a:ext>
            </a:extLst>
          </p:cNvPr>
          <p:cNvSpPr txBox="1"/>
          <p:nvPr/>
        </p:nvSpPr>
        <p:spPr>
          <a:xfrm>
            <a:off x="6917031" y="2399237"/>
            <a:ext cx="597984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CQs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19FC8A-4BEE-4C81-8074-7198CAF0FAB9}"/>
              </a:ext>
            </a:extLst>
          </p:cNvPr>
          <p:cNvSpPr/>
          <p:nvPr/>
        </p:nvSpPr>
        <p:spPr>
          <a:xfrm>
            <a:off x="6985297" y="2497359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CF225C-0608-4B5E-8D8E-CF4EE7ADBFAF}"/>
              </a:ext>
            </a:extLst>
          </p:cNvPr>
          <p:cNvSpPr/>
          <p:nvPr/>
        </p:nvSpPr>
        <p:spPr>
          <a:xfrm rot="18448823">
            <a:off x="9625573" y="5021631"/>
            <a:ext cx="857004" cy="1075801"/>
          </a:xfrm>
          <a:custGeom>
            <a:avLst/>
            <a:gdLst>
              <a:gd name="connsiteX0" fmla="*/ 659106 w 857004"/>
              <a:gd name="connsiteY0" fmla="*/ 164965 h 1075801"/>
              <a:gd name="connsiteX1" fmla="*/ 857004 w 857004"/>
              <a:gd name="connsiteY1" fmla="*/ 965923 h 1075801"/>
              <a:gd name="connsiteX2" fmla="*/ 851857 w 857004"/>
              <a:gd name="connsiteY2" fmla="*/ 1075801 h 1075801"/>
              <a:gd name="connsiteX3" fmla="*/ 764697 w 857004"/>
              <a:gd name="connsiteY3" fmla="*/ 1046312 h 1075801"/>
              <a:gd name="connsiteX4" fmla="*/ 154217 w 857004"/>
              <a:gd name="connsiteY4" fmla="*/ 697775 h 1075801"/>
              <a:gd name="connsiteX5" fmla="*/ 0 w 857004"/>
              <a:gd name="connsiteY5" fmla="*/ 568378 h 1075801"/>
              <a:gd name="connsiteX6" fmla="*/ 35946 w 857004"/>
              <a:gd name="connsiteY6" fmla="*/ 425866 h 1075801"/>
              <a:gd name="connsiteX7" fmla="*/ 408146 w 857004"/>
              <a:gd name="connsiteY7" fmla="*/ 0 h 1075801"/>
              <a:gd name="connsiteX8" fmla="*/ 659106 w 857004"/>
              <a:gd name="connsiteY8" fmla="*/ 164965 h 107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04" h="1075801">
                <a:moveTo>
                  <a:pt x="659106" y="164965"/>
                </a:moveTo>
                <a:cubicBezTo>
                  <a:pt x="778503" y="338548"/>
                  <a:pt x="857004" y="632508"/>
                  <a:pt x="857004" y="965923"/>
                </a:cubicBezTo>
                <a:lnTo>
                  <a:pt x="851857" y="1075801"/>
                </a:lnTo>
                <a:lnTo>
                  <a:pt x="764697" y="1046312"/>
                </a:lnTo>
                <a:cubicBezTo>
                  <a:pt x="554997" y="963598"/>
                  <a:pt x="348538" y="846617"/>
                  <a:pt x="154217" y="697775"/>
                </a:cubicBezTo>
                <a:lnTo>
                  <a:pt x="0" y="568378"/>
                </a:lnTo>
                <a:lnTo>
                  <a:pt x="35946" y="425866"/>
                </a:lnTo>
                <a:cubicBezTo>
                  <a:pt x="116609" y="168929"/>
                  <a:pt x="253210" y="0"/>
                  <a:pt x="408146" y="0"/>
                </a:cubicBezTo>
                <a:cubicBezTo>
                  <a:pt x="501108" y="0"/>
                  <a:pt x="587468" y="60815"/>
                  <a:pt x="659106" y="164965"/>
                </a:cubicBezTo>
                <a:close/>
              </a:path>
            </a:pathLst>
          </a:custGeom>
          <a:solidFill>
            <a:srgbClr val="328FCE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40395A-6A89-4ACC-8A07-D68E63E60FA0}"/>
              </a:ext>
            </a:extLst>
          </p:cNvPr>
          <p:cNvSpPr/>
          <p:nvPr/>
        </p:nvSpPr>
        <p:spPr>
          <a:xfrm rot="18448823">
            <a:off x="10159023" y="5329366"/>
            <a:ext cx="892569" cy="1363468"/>
          </a:xfrm>
          <a:custGeom>
            <a:avLst/>
            <a:gdLst>
              <a:gd name="connsiteX0" fmla="*/ 892569 w 892569"/>
              <a:gd name="connsiteY0" fmla="*/ 507423 h 1363468"/>
              <a:gd name="connsiteX1" fmla="*/ 888596 w 892569"/>
              <a:gd name="connsiteY1" fmla="*/ 592212 h 1363468"/>
              <a:gd name="connsiteX2" fmla="*/ 448858 w 892569"/>
              <a:gd name="connsiteY2" fmla="*/ 1363468 h 1363468"/>
              <a:gd name="connsiteX3" fmla="*/ 0 w 892569"/>
              <a:gd name="connsiteY3" fmla="*/ 397545 h 1363468"/>
              <a:gd name="connsiteX4" fmla="*/ 35273 w 892569"/>
              <a:gd name="connsiteY4" fmla="*/ 21564 h 1363468"/>
              <a:gd name="connsiteX5" fmla="*/ 40712 w 892569"/>
              <a:gd name="connsiteY5" fmla="*/ 0 h 1363468"/>
              <a:gd name="connsiteX6" fmla="*/ 194929 w 892569"/>
              <a:gd name="connsiteY6" fmla="*/ 129397 h 1363468"/>
              <a:gd name="connsiteX7" fmla="*/ 805409 w 892569"/>
              <a:gd name="connsiteY7" fmla="*/ 477934 h 1363468"/>
              <a:gd name="connsiteX8" fmla="*/ 892569 w 892569"/>
              <a:gd name="connsiteY8" fmla="*/ 507423 h 13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569" h="1363468">
                <a:moveTo>
                  <a:pt x="892569" y="507423"/>
                </a:moveTo>
                <a:lnTo>
                  <a:pt x="888596" y="592212"/>
                </a:lnTo>
                <a:cubicBezTo>
                  <a:pt x="846742" y="1032367"/>
                  <a:pt x="665768" y="1363468"/>
                  <a:pt x="448858" y="1363468"/>
                </a:cubicBezTo>
                <a:cubicBezTo>
                  <a:pt x="200961" y="1363468"/>
                  <a:pt x="0" y="931010"/>
                  <a:pt x="0" y="397545"/>
                </a:cubicBezTo>
                <a:cubicBezTo>
                  <a:pt x="0" y="264179"/>
                  <a:pt x="12560" y="137125"/>
                  <a:pt x="35273" y="21564"/>
                </a:cubicBezTo>
                <a:lnTo>
                  <a:pt x="40712" y="0"/>
                </a:lnTo>
                <a:lnTo>
                  <a:pt x="194929" y="129397"/>
                </a:lnTo>
                <a:cubicBezTo>
                  <a:pt x="389250" y="278239"/>
                  <a:pt x="595709" y="395220"/>
                  <a:pt x="805409" y="477934"/>
                </a:cubicBezTo>
                <a:lnTo>
                  <a:pt x="892569" y="507423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88FE1-0FCA-46D6-8769-FE7B746A6CCB}"/>
                  </a:ext>
                </a:extLst>
              </p:cNvPr>
              <p:cNvSpPr txBox="1"/>
              <p:nvPr/>
            </p:nvSpPr>
            <p:spPr>
              <a:xfrm>
                <a:off x="10005984" y="5743265"/>
                <a:ext cx="1302314" cy="70788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Free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000" b="1" dirty="0"/>
                  <a:t> atom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88FE1-0FCA-46D6-8769-FE7B746A6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984" y="5743265"/>
                <a:ext cx="1302314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FD1AA0-A1A8-498B-830A-0B009B7090B4}"/>
              </a:ext>
            </a:extLst>
          </p:cNvPr>
          <p:cNvCxnSpPr>
            <a:cxnSpLocks/>
          </p:cNvCxnSpPr>
          <p:nvPr/>
        </p:nvCxnSpPr>
        <p:spPr>
          <a:xfrm flipH="1">
            <a:off x="9258597" y="3569405"/>
            <a:ext cx="6050" cy="2403322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A5791A-3AE4-46D5-BB12-DA56A3FD6555}"/>
              </a:ext>
            </a:extLst>
          </p:cNvPr>
          <p:cNvSpPr/>
          <p:nvPr/>
        </p:nvSpPr>
        <p:spPr>
          <a:xfrm>
            <a:off x="7270343" y="3569511"/>
            <a:ext cx="1990889" cy="2403217"/>
          </a:xfrm>
          <a:custGeom>
            <a:avLst/>
            <a:gdLst>
              <a:gd name="connsiteX0" fmla="*/ 1990889 w 1990889"/>
              <a:gd name="connsiteY0" fmla="*/ 0 h 2403217"/>
              <a:gd name="connsiteX1" fmla="*/ 1990889 w 1990889"/>
              <a:gd name="connsiteY1" fmla="*/ 2403103 h 2403217"/>
              <a:gd name="connsiteX2" fmla="*/ 1988255 w 1990889"/>
              <a:gd name="connsiteY2" fmla="*/ 2403217 h 2403217"/>
              <a:gd name="connsiteX3" fmla="*/ 234065 w 1990889"/>
              <a:gd name="connsiteY3" fmla="*/ 1770860 h 2403217"/>
              <a:gd name="connsiteX4" fmla="*/ 143545 w 1990889"/>
              <a:gd name="connsiteY4" fmla="*/ 1678329 h 2403217"/>
              <a:gd name="connsiteX5" fmla="*/ 89659 w 1990889"/>
              <a:gd name="connsiteY5" fmla="*/ 1587965 h 2403217"/>
              <a:gd name="connsiteX6" fmla="*/ 0 w 1990889"/>
              <a:gd name="connsiteY6" fmla="*/ 1223963 h 2403217"/>
              <a:gd name="connsiteX7" fmla="*/ 1790397 w 1990889"/>
              <a:gd name="connsiteY7" fmla="*/ 6214 h 2403217"/>
              <a:gd name="connsiteX8" fmla="*/ 1990889 w 1990889"/>
              <a:gd name="connsiteY8" fmla="*/ 0 h 24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889" h="2403217">
                <a:moveTo>
                  <a:pt x="1990889" y="0"/>
                </a:moveTo>
                <a:lnTo>
                  <a:pt x="1990889" y="2403103"/>
                </a:lnTo>
                <a:lnTo>
                  <a:pt x="1988255" y="2403217"/>
                </a:lnTo>
                <a:cubicBezTo>
                  <a:pt x="1282030" y="2403216"/>
                  <a:pt x="651022" y="2157057"/>
                  <a:pt x="234065" y="1770860"/>
                </a:cubicBezTo>
                <a:lnTo>
                  <a:pt x="143545" y="1678329"/>
                </a:lnTo>
                <a:lnTo>
                  <a:pt x="89659" y="1587965"/>
                </a:lnTo>
                <a:cubicBezTo>
                  <a:pt x="31390" y="1472976"/>
                  <a:pt x="0" y="1350720"/>
                  <a:pt x="0" y="1223963"/>
                </a:cubicBezTo>
                <a:cubicBezTo>
                  <a:pt x="0" y="590180"/>
                  <a:pt x="784757" y="68898"/>
                  <a:pt x="1790397" y="6214"/>
                </a:cubicBezTo>
                <a:lnTo>
                  <a:pt x="1990889" y="0"/>
                </a:lnTo>
                <a:close/>
              </a:path>
            </a:pathLst>
          </a:custGeom>
          <a:solidFill>
            <a:srgbClr val="EDF8B1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2A394A-C5C2-440F-9603-061E04D79C60}"/>
              </a:ext>
            </a:extLst>
          </p:cNvPr>
          <p:cNvSpPr/>
          <p:nvPr/>
        </p:nvSpPr>
        <p:spPr>
          <a:xfrm>
            <a:off x="9261232" y="3569405"/>
            <a:ext cx="1997719" cy="2403209"/>
          </a:xfrm>
          <a:custGeom>
            <a:avLst/>
            <a:gdLst>
              <a:gd name="connsiteX0" fmla="*/ 3414 w 1997719"/>
              <a:gd name="connsiteY0" fmla="*/ 0 h 2403209"/>
              <a:gd name="connsiteX1" fmla="*/ 1997719 w 1997719"/>
              <a:gd name="connsiteY1" fmla="*/ 1224069 h 2403209"/>
              <a:gd name="connsiteX2" fmla="*/ 1908058 w 1997719"/>
              <a:gd name="connsiteY2" fmla="*/ 1588070 h 2403209"/>
              <a:gd name="connsiteX3" fmla="*/ 1873059 w 1997719"/>
              <a:gd name="connsiteY3" fmla="*/ 1646763 h 2403209"/>
              <a:gd name="connsiteX4" fmla="*/ 1751555 w 1997719"/>
              <a:gd name="connsiteY4" fmla="*/ 1770966 h 2403209"/>
              <a:gd name="connsiteX5" fmla="*/ 1585434 w 1997719"/>
              <a:gd name="connsiteY5" fmla="*/ 1909018 h 2403209"/>
              <a:gd name="connsiteX6" fmla="*/ 1477308 w 1997719"/>
              <a:gd name="connsiteY6" fmla="*/ 1981475 h 2403209"/>
              <a:gd name="connsiteX7" fmla="*/ 1393245 w 1997719"/>
              <a:gd name="connsiteY7" fmla="*/ 1910531 h 2403209"/>
              <a:gd name="connsiteX8" fmla="*/ 353600 w 1997719"/>
              <a:gd name="connsiteY8" fmla="*/ 1678973 h 2403209"/>
              <a:gd name="connsiteX9" fmla="*/ 465071 w 1997719"/>
              <a:gd name="connsiteY9" fmla="*/ 2233472 h 2403209"/>
              <a:gd name="connsiteX10" fmla="*/ 556291 w 1997719"/>
              <a:gd name="connsiteY10" fmla="*/ 2348715 h 2403209"/>
              <a:gd name="connsiteX11" fmla="*/ 510762 w 1997719"/>
              <a:gd name="connsiteY11" fmla="*/ 2358825 h 2403209"/>
              <a:gd name="connsiteX12" fmla="*/ 258403 w 1997719"/>
              <a:gd name="connsiteY12" fmla="*/ 2391991 h 2403209"/>
              <a:gd name="connsiteX13" fmla="*/ 0 w 1997719"/>
              <a:gd name="connsiteY13" fmla="*/ 2403209 h 2403209"/>
              <a:gd name="connsiteX14" fmla="*/ 0 w 1997719"/>
              <a:gd name="connsiteY14" fmla="*/ 106 h 2403209"/>
              <a:gd name="connsiteX15" fmla="*/ 3414 w 1997719"/>
              <a:gd name="connsiteY15" fmla="*/ 0 h 24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7719" h="2403209">
                <a:moveTo>
                  <a:pt x="3414" y="0"/>
                </a:moveTo>
                <a:cubicBezTo>
                  <a:pt x="1104839" y="0"/>
                  <a:pt x="1997718" y="548034"/>
                  <a:pt x="1997719" y="1224069"/>
                </a:cubicBezTo>
                <a:cubicBezTo>
                  <a:pt x="1997718" y="1350826"/>
                  <a:pt x="1966329" y="1473082"/>
                  <a:pt x="1908058" y="1588070"/>
                </a:cubicBezTo>
                <a:lnTo>
                  <a:pt x="1873059" y="1646763"/>
                </a:lnTo>
                <a:lnTo>
                  <a:pt x="1751555" y="1770966"/>
                </a:lnTo>
                <a:cubicBezTo>
                  <a:pt x="1699435" y="1819240"/>
                  <a:pt x="1643971" y="1865327"/>
                  <a:pt x="1585434" y="1909018"/>
                </a:cubicBezTo>
                <a:lnTo>
                  <a:pt x="1477308" y="1981475"/>
                </a:lnTo>
                <a:lnTo>
                  <a:pt x="1393245" y="1910531"/>
                </a:lnTo>
                <a:cubicBezTo>
                  <a:pt x="969908" y="1585923"/>
                  <a:pt x="504444" y="1482252"/>
                  <a:pt x="353600" y="1678973"/>
                </a:cubicBezTo>
                <a:cubicBezTo>
                  <a:pt x="259323" y="1801925"/>
                  <a:pt x="310258" y="2013117"/>
                  <a:pt x="465071" y="2233472"/>
                </a:cubicBezTo>
                <a:lnTo>
                  <a:pt x="556291" y="2348715"/>
                </a:lnTo>
                <a:lnTo>
                  <a:pt x="510762" y="2358825"/>
                </a:lnTo>
                <a:cubicBezTo>
                  <a:pt x="428270" y="2373381"/>
                  <a:pt x="344060" y="2384505"/>
                  <a:pt x="258403" y="2391991"/>
                </a:cubicBezTo>
                <a:lnTo>
                  <a:pt x="0" y="2403209"/>
                </a:lnTo>
                <a:lnTo>
                  <a:pt x="0" y="106"/>
                </a:lnTo>
                <a:lnTo>
                  <a:pt x="3414" y="0"/>
                </a:lnTo>
                <a:close/>
              </a:path>
            </a:pathLst>
          </a:custGeom>
          <a:solidFill>
            <a:srgbClr val="7FCDBB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E07A02-202E-4889-A1A8-1DBDC4EF08F2}"/>
              </a:ext>
            </a:extLst>
          </p:cNvPr>
          <p:cNvSpPr txBox="1"/>
          <p:nvPr/>
        </p:nvSpPr>
        <p:spPr>
          <a:xfrm>
            <a:off x="9366713" y="3900267"/>
            <a:ext cx="14304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L-</a:t>
            </a:r>
            <a:r>
              <a:rPr lang="en-US" sz="2000" dirty="0" err="1"/>
              <a:t>connex</a:t>
            </a:r>
            <a:r>
              <a:rPr lang="en-US" sz="2000" dirty="0"/>
              <a:t> and no disruptive trio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847FA7-3FD3-4469-A54A-A4320B7DDE1B}"/>
              </a:ext>
            </a:extLst>
          </p:cNvPr>
          <p:cNvSpPr txBox="1"/>
          <p:nvPr/>
        </p:nvSpPr>
        <p:spPr>
          <a:xfrm>
            <a:off x="7647724" y="3900268"/>
            <a:ext cx="1580252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 L-</a:t>
            </a:r>
            <a:r>
              <a:rPr lang="en-US" sz="2000" dirty="0" err="1"/>
              <a:t>connex</a:t>
            </a:r>
            <a:r>
              <a:rPr lang="en-US" sz="2000" dirty="0"/>
              <a:t> or </a:t>
            </a:r>
          </a:p>
          <a:p>
            <a:pPr algn="ctr"/>
            <a:r>
              <a:rPr lang="en-US" sz="2000" dirty="0"/>
              <a:t>disruptive trio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EFB25-0C9F-428A-B4D8-A49564D7D94F}"/>
              </a:ext>
            </a:extLst>
          </p:cNvPr>
          <p:cNvSpPr txBox="1"/>
          <p:nvPr/>
        </p:nvSpPr>
        <p:spPr>
          <a:xfrm>
            <a:off x="8513461" y="3594207"/>
            <a:ext cx="149252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Free-</a:t>
            </a:r>
            <a:r>
              <a:rPr lang="en-US" sz="2000" b="1" dirty="0" err="1"/>
              <a:t>connex</a:t>
            </a:r>
            <a:endParaRPr lang="en-US" sz="20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B9CD03-4638-4DA7-BE66-F01347488299}"/>
              </a:ext>
            </a:extLst>
          </p:cNvPr>
          <p:cNvCxnSpPr/>
          <p:nvPr/>
        </p:nvCxnSpPr>
        <p:spPr>
          <a:xfrm>
            <a:off x="9249653" y="2850721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D03E08-9391-4477-B93A-0C8550C41852}"/>
              </a:ext>
            </a:extLst>
          </p:cNvPr>
          <p:cNvSpPr/>
          <p:nvPr/>
        </p:nvSpPr>
        <p:spPr>
          <a:xfrm>
            <a:off x="7264292" y="3569405"/>
            <a:ext cx="3988608" cy="2403322"/>
          </a:xfrm>
          <a:custGeom>
            <a:avLst/>
            <a:gdLst>
              <a:gd name="connsiteX0" fmla="*/ 1994304 w 3988608"/>
              <a:gd name="connsiteY0" fmla="*/ 0 h 2403322"/>
              <a:gd name="connsiteX1" fmla="*/ 3988608 w 3988608"/>
              <a:gd name="connsiteY1" fmla="*/ 1224069 h 2403322"/>
              <a:gd name="connsiteX2" fmla="*/ 3898948 w 3988608"/>
              <a:gd name="connsiteY2" fmla="*/ 1588070 h 2403322"/>
              <a:gd name="connsiteX3" fmla="*/ 3863949 w 3988608"/>
              <a:gd name="connsiteY3" fmla="*/ 1646763 h 2403322"/>
              <a:gd name="connsiteX4" fmla="*/ 3742444 w 3988608"/>
              <a:gd name="connsiteY4" fmla="*/ 1770966 h 2403322"/>
              <a:gd name="connsiteX5" fmla="*/ 1988255 w 3988608"/>
              <a:gd name="connsiteY5" fmla="*/ 2403322 h 2403322"/>
              <a:gd name="connsiteX6" fmla="*/ 234066 w 3988608"/>
              <a:gd name="connsiteY6" fmla="*/ 1770966 h 2403322"/>
              <a:gd name="connsiteX7" fmla="*/ 143546 w 3988608"/>
              <a:gd name="connsiteY7" fmla="*/ 1678436 h 2403322"/>
              <a:gd name="connsiteX8" fmla="*/ 89660 w 3988608"/>
              <a:gd name="connsiteY8" fmla="*/ 1588070 h 2403322"/>
              <a:gd name="connsiteX9" fmla="*/ 0 w 3988608"/>
              <a:gd name="connsiteY9" fmla="*/ 1224069 h 2403322"/>
              <a:gd name="connsiteX10" fmla="*/ 1994304 w 3988608"/>
              <a:gd name="connsiteY10" fmla="*/ 0 h 240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608" h="2403322">
                <a:moveTo>
                  <a:pt x="1994304" y="0"/>
                </a:moveTo>
                <a:cubicBezTo>
                  <a:pt x="3095728" y="0"/>
                  <a:pt x="3988608" y="548034"/>
                  <a:pt x="3988608" y="1224069"/>
                </a:cubicBezTo>
                <a:cubicBezTo>
                  <a:pt x="3988608" y="1350826"/>
                  <a:pt x="3957218" y="1473082"/>
                  <a:pt x="3898948" y="1588070"/>
                </a:cubicBezTo>
                <a:lnTo>
                  <a:pt x="3863949" y="1646763"/>
                </a:lnTo>
                <a:lnTo>
                  <a:pt x="3742444" y="1770966"/>
                </a:lnTo>
                <a:cubicBezTo>
                  <a:pt x="3325487" y="2157162"/>
                  <a:pt x="2694479" y="2403322"/>
                  <a:pt x="1988255" y="2403322"/>
                </a:cubicBezTo>
                <a:cubicBezTo>
                  <a:pt x="1282031" y="2403322"/>
                  <a:pt x="651023" y="2157162"/>
                  <a:pt x="234066" y="1770966"/>
                </a:cubicBezTo>
                <a:lnTo>
                  <a:pt x="143546" y="1678436"/>
                </a:lnTo>
                <a:lnTo>
                  <a:pt x="89660" y="1588070"/>
                </a:lnTo>
                <a:cubicBezTo>
                  <a:pt x="31390" y="1473082"/>
                  <a:pt x="0" y="1350826"/>
                  <a:pt x="0" y="1224069"/>
                </a:cubicBezTo>
                <a:cubicBezTo>
                  <a:pt x="0" y="548034"/>
                  <a:pt x="892880" y="0"/>
                  <a:pt x="1994304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7DFF77-2BA0-421B-B865-F9CC88B7D499}"/>
              </a:ext>
            </a:extLst>
          </p:cNvPr>
          <p:cNvSpPr/>
          <p:nvPr/>
        </p:nvSpPr>
        <p:spPr>
          <a:xfrm>
            <a:off x="6979247" y="2497359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A72AD9E-BBA1-43E6-BD08-3BD6442217C5}"/>
              </a:ext>
            </a:extLst>
          </p:cNvPr>
          <p:cNvCxnSpPr>
            <a:cxnSpLocks/>
            <a:endCxn id="22" idx="5"/>
          </p:cNvCxnSpPr>
          <p:nvPr/>
        </p:nvCxnSpPr>
        <p:spPr>
          <a:xfrm flipH="1">
            <a:off x="9252547" y="3569405"/>
            <a:ext cx="6050" cy="2403322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5967EDC-3C2F-49C8-80FA-818F24286C82}"/>
              </a:ext>
            </a:extLst>
          </p:cNvPr>
          <p:cNvSpPr/>
          <p:nvPr/>
        </p:nvSpPr>
        <p:spPr>
          <a:xfrm rot="18448823">
            <a:off x="9926443" y="4870210"/>
            <a:ext cx="897715" cy="1931845"/>
          </a:xfrm>
          <a:prstGeom prst="ellipse">
            <a:avLst/>
          </a:pr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9D7343-F303-4146-A2D4-CD09C98750AE}"/>
              </a:ext>
            </a:extLst>
          </p:cNvPr>
          <p:cNvSpPr txBox="1"/>
          <p:nvPr/>
        </p:nvSpPr>
        <p:spPr>
          <a:xfrm>
            <a:off x="8127205" y="1935060"/>
            <a:ext cx="26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Helvetica Neue" panose="02000503000000020004"/>
              </a:rPr>
              <a:t>Direct Access</a:t>
            </a:r>
          </a:p>
        </p:txBody>
      </p:sp>
    </p:spTree>
    <p:extLst>
      <p:ext uri="{BB962C8B-B14F-4D97-AF65-F5344CB8AC3E}">
        <p14:creationId xmlns:p14="http://schemas.microsoft.com/office/powerpoint/2010/main" val="73753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6AEE-69A6-D545-AC46-D2D12B59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6FF6-8EA9-9A40-9749-749D86E1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9485B6-EC14-4B24-BE5F-BA7C94744E7D}"/>
                  </a:ext>
                </a:extLst>
              </p:cNvPr>
              <p:cNvSpPr txBox="1"/>
              <p:nvPr/>
            </p:nvSpPr>
            <p:spPr>
              <a:xfrm>
                <a:off x="545224" y="3245743"/>
                <a:ext cx="1110155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Name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Role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Address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Period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</m:e>
                      </m:d>
                    </m:oMath>
                  </m:oMathPara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Employees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Name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Role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Address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Renumeration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Period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Role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Salary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Travel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Role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Salary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C9485B6-EC14-4B24-BE5F-BA7C94744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4" y="3245743"/>
                <a:ext cx="11101552" cy="707886"/>
              </a:xfrm>
              <a:prstGeom prst="rect">
                <a:avLst/>
              </a:prstGeom>
              <a:blipFill>
                <a:blip r:embed="rId3"/>
                <a:stretch>
                  <a:fillRect l="-114" r="-228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014A2CC-488C-DB49-B6FF-737BDAE8A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644737"/>
              </p:ext>
            </p:extLst>
          </p:nvPr>
        </p:nvGraphicFramePr>
        <p:xfrm>
          <a:off x="1495383" y="1281771"/>
          <a:ext cx="3207716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73307">
                  <a:extLst>
                    <a:ext uri="{9D8B030D-6E8A-4147-A177-3AD203B41FA5}">
                      <a16:colId xmlns:a16="http://schemas.microsoft.com/office/drawing/2014/main" val="1972055958"/>
                    </a:ext>
                  </a:extLst>
                </a:gridCol>
                <a:gridCol w="1226371">
                  <a:extLst>
                    <a:ext uri="{9D8B030D-6E8A-4147-A177-3AD203B41FA5}">
                      <a16:colId xmlns:a16="http://schemas.microsoft.com/office/drawing/2014/main" val="1648287587"/>
                    </a:ext>
                  </a:extLst>
                </a:gridCol>
                <a:gridCol w="1108038">
                  <a:extLst>
                    <a:ext uri="{9D8B030D-6E8A-4147-A177-3AD203B41FA5}">
                      <a16:colId xmlns:a16="http://schemas.microsoft.com/office/drawing/2014/main" val="4021705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Brookline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736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FA6463-07B2-B54F-BC4B-8415B203FFDD}"/>
              </a:ext>
            </a:extLst>
          </p:cNvPr>
          <p:cNvSpPr txBox="1"/>
          <p:nvPr/>
        </p:nvSpPr>
        <p:spPr>
          <a:xfrm>
            <a:off x="1495383" y="941848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Employees</a:t>
            </a:r>
          </a:p>
        </p:txBody>
      </p:sp>
      <p:graphicFrame>
        <p:nvGraphicFramePr>
          <p:cNvPr id="122" name="Table 4">
            <a:extLst>
              <a:ext uri="{FF2B5EF4-FFF2-40B4-BE49-F238E27FC236}">
                <a16:creationId xmlns:a16="http://schemas.microsoft.com/office/drawing/2014/main" id="{3F400970-E2E1-B04F-B13D-642C2B8F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05674"/>
              </p:ext>
            </p:extLst>
          </p:nvPr>
        </p:nvGraphicFramePr>
        <p:xfrm>
          <a:off x="4898253" y="1281771"/>
          <a:ext cx="3152135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43636">
                  <a:extLst>
                    <a:ext uri="{9D8B030D-6E8A-4147-A177-3AD203B41FA5}">
                      <a16:colId xmlns:a16="http://schemas.microsoft.com/office/drawing/2014/main" val="1972055958"/>
                    </a:ext>
                  </a:extLst>
                </a:gridCol>
                <a:gridCol w="1247887">
                  <a:extLst>
                    <a:ext uri="{9D8B030D-6E8A-4147-A177-3AD203B41FA5}">
                      <a16:colId xmlns:a16="http://schemas.microsoft.com/office/drawing/2014/main" val="1648287587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4021705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7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62407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F9DCC099-5450-FF4E-9B48-C417125BD404}"/>
              </a:ext>
            </a:extLst>
          </p:cNvPr>
          <p:cNvSpPr txBox="1"/>
          <p:nvPr/>
        </p:nvSpPr>
        <p:spPr>
          <a:xfrm>
            <a:off x="4898253" y="941848"/>
            <a:ext cx="152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Renumeration</a:t>
            </a:r>
          </a:p>
        </p:txBody>
      </p:sp>
      <p:graphicFrame>
        <p:nvGraphicFramePr>
          <p:cNvPr id="124" name="Table 4">
            <a:extLst>
              <a:ext uri="{FF2B5EF4-FFF2-40B4-BE49-F238E27FC236}">
                <a16:creationId xmlns:a16="http://schemas.microsoft.com/office/drawing/2014/main" id="{7B794D59-03F4-8549-ACE6-BFDF6FB66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45195"/>
              </p:ext>
            </p:extLst>
          </p:nvPr>
        </p:nvGraphicFramePr>
        <p:xfrm>
          <a:off x="8245542" y="1281967"/>
          <a:ext cx="1826267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37778">
                  <a:extLst>
                    <a:ext uri="{9D8B030D-6E8A-4147-A177-3AD203B41FA5}">
                      <a16:colId xmlns:a16="http://schemas.microsoft.com/office/drawing/2014/main" val="1972055958"/>
                    </a:ext>
                  </a:extLst>
                </a:gridCol>
                <a:gridCol w="688489">
                  <a:extLst>
                    <a:ext uri="{9D8B030D-6E8A-4147-A177-3AD203B41FA5}">
                      <a16:colId xmlns:a16="http://schemas.microsoft.com/office/drawing/2014/main" val="4021705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Brookline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Braintree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73611"/>
                  </a:ext>
                </a:extLst>
              </a:tr>
            </a:tbl>
          </a:graphicData>
        </a:graphic>
      </p:graphicFrame>
      <p:sp>
        <p:nvSpPr>
          <p:cNvPr id="126" name="TextBox 125">
            <a:extLst>
              <a:ext uri="{FF2B5EF4-FFF2-40B4-BE49-F238E27FC236}">
                <a16:creationId xmlns:a16="http://schemas.microsoft.com/office/drawing/2014/main" id="{CC2F3518-00B0-CA48-97EA-15EAD3C10C5E}"/>
              </a:ext>
            </a:extLst>
          </p:cNvPr>
          <p:cNvSpPr txBox="1"/>
          <p:nvPr/>
        </p:nvSpPr>
        <p:spPr>
          <a:xfrm>
            <a:off x="8245542" y="942044"/>
            <a:ext cx="7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Travel</a:t>
            </a:r>
          </a:p>
        </p:txBody>
      </p:sp>
      <p:graphicFrame>
        <p:nvGraphicFramePr>
          <p:cNvPr id="138" name="Table 4">
            <a:extLst>
              <a:ext uri="{FF2B5EF4-FFF2-40B4-BE49-F238E27FC236}">
                <a16:creationId xmlns:a16="http://schemas.microsoft.com/office/drawing/2014/main" id="{86524300-7498-AA43-B082-5C4F6817A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26969"/>
              </p:ext>
            </p:extLst>
          </p:nvPr>
        </p:nvGraphicFramePr>
        <p:xfrm>
          <a:off x="1656623" y="4434045"/>
          <a:ext cx="6483260" cy="2225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66813">
                  <a:extLst>
                    <a:ext uri="{9D8B030D-6E8A-4147-A177-3AD203B41FA5}">
                      <a16:colId xmlns:a16="http://schemas.microsoft.com/office/drawing/2014/main" val="1972055958"/>
                    </a:ext>
                  </a:extLst>
                </a:gridCol>
                <a:gridCol w="1217251">
                  <a:extLst>
                    <a:ext uri="{9D8B030D-6E8A-4147-A177-3AD203B41FA5}">
                      <a16:colId xmlns:a16="http://schemas.microsoft.com/office/drawing/2014/main" val="1648287587"/>
                    </a:ext>
                  </a:extLst>
                </a:gridCol>
                <a:gridCol w="1099799">
                  <a:extLst>
                    <a:ext uri="{9D8B030D-6E8A-4147-A177-3AD203B41FA5}">
                      <a16:colId xmlns:a16="http://schemas.microsoft.com/office/drawing/2014/main" val="4021705110"/>
                    </a:ext>
                  </a:extLst>
                </a:gridCol>
                <a:gridCol w="1099799">
                  <a:extLst>
                    <a:ext uri="{9D8B030D-6E8A-4147-A177-3AD203B41FA5}">
                      <a16:colId xmlns:a16="http://schemas.microsoft.com/office/drawing/2014/main" val="154893352"/>
                    </a:ext>
                  </a:extLst>
                </a:gridCol>
                <a:gridCol w="1099799">
                  <a:extLst>
                    <a:ext uri="{9D8B030D-6E8A-4147-A177-3AD203B41FA5}">
                      <a16:colId xmlns:a16="http://schemas.microsoft.com/office/drawing/2014/main" val="4047109506"/>
                    </a:ext>
                  </a:extLst>
                </a:gridCol>
                <a:gridCol w="1099799">
                  <a:extLst>
                    <a:ext uri="{9D8B030D-6E8A-4147-A177-3AD203B41FA5}">
                      <a16:colId xmlns:a16="http://schemas.microsoft.com/office/drawing/2014/main" val="1717689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Brookline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7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48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39856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7C5E3C6B-71D2-F849-893B-E623C1541246}"/>
              </a:ext>
            </a:extLst>
          </p:cNvPr>
          <p:cNvSpPr txBox="1"/>
          <p:nvPr/>
        </p:nvSpPr>
        <p:spPr>
          <a:xfrm>
            <a:off x="1656623" y="4094122"/>
            <a:ext cx="160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Query Answers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4F6432-BD99-D14B-8CA3-A74C5E352016}"/>
              </a:ext>
            </a:extLst>
          </p:cNvPr>
          <p:cNvCxnSpPr/>
          <p:nvPr/>
        </p:nvCxnSpPr>
        <p:spPr>
          <a:xfrm>
            <a:off x="1496169" y="4841112"/>
            <a:ext cx="0" cy="1817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5D8580-0060-3F42-81B7-ECA5BF9318C8}"/>
              </a:ext>
            </a:extLst>
          </p:cNvPr>
          <p:cNvSpPr txBox="1"/>
          <p:nvPr/>
        </p:nvSpPr>
        <p:spPr>
          <a:xfrm>
            <a:off x="264870" y="5292664"/>
            <a:ext cx="123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sort by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salary+cost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5E211-7B19-3C4B-8B4D-EA5C3D465279}"/>
              </a:ext>
            </a:extLst>
          </p:cNvPr>
          <p:cNvSpPr txBox="1"/>
          <p:nvPr/>
        </p:nvSpPr>
        <p:spPr>
          <a:xfrm>
            <a:off x="8466479" y="4123396"/>
            <a:ext cx="36165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Boxplot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Jump to any rank</a:t>
            </a:r>
          </a:p>
          <a:p>
            <a:r>
              <a:rPr lang="en-US" sz="2000" dirty="0">
                <a:solidFill>
                  <a:srgbClr val="C00000"/>
                </a:solidFill>
              </a:rPr>
              <a:t>without materializing all answers</a:t>
            </a:r>
          </a:p>
        </p:txBody>
      </p:sp>
      <p:sp>
        <p:nvSpPr>
          <p:cNvPr id="140" name="Arrow: Left 127">
            <a:extLst>
              <a:ext uri="{FF2B5EF4-FFF2-40B4-BE49-F238E27FC236}">
                <a16:creationId xmlns:a16="http://schemas.microsoft.com/office/drawing/2014/main" id="{17FE3A33-85F4-2046-9488-0AA017B67564}"/>
              </a:ext>
            </a:extLst>
          </p:cNvPr>
          <p:cNvSpPr/>
          <p:nvPr/>
        </p:nvSpPr>
        <p:spPr>
          <a:xfrm>
            <a:off x="7772298" y="5907382"/>
            <a:ext cx="737235" cy="341886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6E6E5BA-95F4-644E-B770-050AD3AE5E87}"/>
              </a:ext>
            </a:extLst>
          </p:cNvPr>
          <p:cNvSpPr/>
          <p:nvPr/>
        </p:nvSpPr>
        <p:spPr>
          <a:xfrm>
            <a:off x="8651245" y="5910880"/>
            <a:ext cx="120337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>
                <a:solidFill>
                  <a:srgbClr val="0070C0"/>
                </a:solidFill>
                <a:latin typeface="Helvetica Neue" panose="02000503000000020004"/>
                <a:cs typeface="Arial" charset="0"/>
              </a:rPr>
              <a:t>4</a:t>
            </a:r>
            <a:r>
              <a:rPr lang="en-GB" sz="2000" baseline="30000" dirty="0">
                <a:solidFill>
                  <a:srgbClr val="0070C0"/>
                </a:solidFill>
                <a:latin typeface="Helvetica Neue" panose="02000503000000020004"/>
                <a:cs typeface="Arial" charset="0"/>
              </a:rPr>
              <a:t>th</a:t>
            </a:r>
            <a:r>
              <a:rPr lang="en-GB" sz="2000" dirty="0">
                <a:solidFill>
                  <a:srgbClr val="0070C0"/>
                </a:solidFill>
                <a:latin typeface="Helvetica Neue" panose="02000503000000020004"/>
                <a:cs typeface="Arial" charset="0"/>
              </a:rPr>
              <a:t> result</a:t>
            </a:r>
            <a:endParaRPr lang="en-US" sz="2000" dirty="0">
              <a:solidFill>
                <a:srgbClr val="0070C0"/>
              </a:solidFill>
              <a:latin typeface="Helvetica Neue" panose="02000503000000020004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5" grpId="0"/>
      <p:bldP spid="123" grpId="0"/>
      <p:bldP spid="126" grpId="0"/>
      <p:bldP spid="139" grpId="0"/>
      <p:bldP spid="8" grpId="0"/>
      <p:bldP spid="140" grpId="0" animBg="1"/>
      <p:bldP spid="1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C998-AE3B-483B-AB9C-D02E7077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vs Direct Access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FBFB-C010-4211-BDD7-3093A080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A03833-82D5-4374-8486-9E6D016AF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761" y="1088591"/>
            <a:ext cx="2409423" cy="505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Direct Access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ADB2C8-2D23-4BFC-9F84-3E2624C1FE6F}"/>
              </a:ext>
            </a:extLst>
          </p:cNvPr>
          <p:cNvSpPr txBox="1">
            <a:spLocks/>
          </p:cNvSpPr>
          <p:nvPr/>
        </p:nvSpPr>
        <p:spPr>
          <a:xfrm>
            <a:off x="8853553" y="1121399"/>
            <a:ext cx="1731686" cy="473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Selection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1DDA8-1A5B-4017-8540-9097C25E10D0}"/>
              </a:ext>
            </a:extLst>
          </p:cNvPr>
          <p:cNvSpPr/>
          <p:nvPr/>
        </p:nvSpPr>
        <p:spPr>
          <a:xfrm>
            <a:off x="5634137" y="3879593"/>
            <a:ext cx="1334821" cy="341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0" dirty="0">
                <a:latin typeface="Helvetica Neue" panose="02000503000000020004"/>
                <a:cs typeface="Calibri" panose="020F0502020204030204" pitchFamily="34" charset="0"/>
              </a:rPr>
              <a:t>Answers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236B0-19E0-4DA4-BB73-D8A5C1850398}"/>
              </a:ext>
            </a:extLst>
          </p:cNvPr>
          <p:cNvSpPr/>
          <p:nvPr/>
        </p:nvSpPr>
        <p:spPr>
          <a:xfrm>
            <a:off x="5634137" y="4221479"/>
            <a:ext cx="1334821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4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1E0B3B-3937-437A-8DB6-8537CE2CFD98}"/>
              </a:ext>
            </a:extLst>
          </p:cNvPr>
          <p:cNvSpPr/>
          <p:nvPr/>
        </p:nvSpPr>
        <p:spPr>
          <a:xfrm>
            <a:off x="5634137" y="4569714"/>
            <a:ext cx="1334821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4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C4167-C9D1-45ED-A3F4-E47F1B3E77AD}"/>
              </a:ext>
            </a:extLst>
          </p:cNvPr>
          <p:cNvSpPr/>
          <p:nvPr/>
        </p:nvSpPr>
        <p:spPr>
          <a:xfrm>
            <a:off x="5634137" y="4911600"/>
            <a:ext cx="1334821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4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332922-6288-4E16-B73B-6DAA6B43D5EE}"/>
              </a:ext>
            </a:extLst>
          </p:cNvPr>
          <p:cNvSpPr/>
          <p:nvPr/>
        </p:nvSpPr>
        <p:spPr>
          <a:xfrm>
            <a:off x="5634137" y="5256580"/>
            <a:ext cx="1334821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4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AA674F-39BC-4F52-B4F1-CE6A5BFC69D2}"/>
              </a:ext>
            </a:extLst>
          </p:cNvPr>
          <p:cNvSpPr/>
          <p:nvPr/>
        </p:nvSpPr>
        <p:spPr>
          <a:xfrm>
            <a:off x="5634137" y="5598466"/>
            <a:ext cx="1334821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4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AAF0B9C-4142-4A53-908B-070FC4EF37AB}"/>
              </a:ext>
            </a:extLst>
          </p:cNvPr>
          <p:cNvSpPr/>
          <p:nvPr/>
        </p:nvSpPr>
        <p:spPr>
          <a:xfrm>
            <a:off x="5634137" y="5940352"/>
            <a:ext cx="1334821" cy="341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400" b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C2FD27C-6899-41C7-9BEE-B5E81C05C228}"/>
              </a:ext>
            </a:extLst>
          </p:cNvPr>
          <p:cNvSpPr txBox="1">
            <a:spLocks/>
          </p:cNvSpPr>
          <p:nvPr/>
        </p:nvSpPr>
        <p:spPr>
          <a:xfrm>
            <a:off x="278678" y="2510386"/>
            <a:ext cx="2334619" cy="505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Preprocessing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71A791-01D7-4FE3-8D69-CB35A6FDA312}"/>
              </a:ext>
            </a:extLst>
          </p:cNvPr>
          <p:cNvGrpSpPr/>
          <p:nvPr/>
        </p:nvGrpSpPr>
        <p:grpSpPr>
          <a:xfrm>
            <a:off x="3043315" y="1920486"/>
            <a:ext cx="1945737" cy="1685708"/>
            <a:chOff x="1958855" y="2364828"/>
            <a:chExt cx="1945737" cy="168570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3245C6E-28AC-4342-99FF-DEDD08D4C959}"/>
                </a:ext>
              </a:extLst>
            </p:cNvPr>
            <p:cNvSpPr/>
            <p:nvPr/>
          </p:nvSpPr>
          <p:spPr>
            <a:xfrm>
              <a:off x="2081048" y="2364828"/>
              <a:ext cx="1629104" cy="16857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36CBD497-001F-4FB2-98D7-250960D4252D}"/>
                </a:ext>
              </a:extLst>
            </p:cNvPr>
            <p:cNvSpPr txBox="1">
              <a:spLocks/>
            </p:cNvSpPr>
            <p:nvPr/>
          </p:nvSpPr>
          <p:spPr>
            <a:xfrm>
              <a:off x="1958855" y="2806172"/>
              <a:ext cx="1945737" cy="97096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dirty="0"/>
                <a:t>Data Structure</a:t>
              </a:r>
            </a:p>
          </p:txBody>
        </p: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8FB214E-69B9-4479-B24B-4750B5273E19}"/>
              </a:ext>
            </a:extLst>
          </p:cNvPr>
          <p:cNvSpPr/>
          <p:nvPr/>
        </p:nvSpPr>
        <p:spPr>
          <a:xfrm>
            <a:off x="2514601" y="2598821"/>
            <a:ext cx="456468" cy="27913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39A0DC0E-4F20-4ABA-BD82-12871937D28D}"/>
              </a:ext>
            </a:extLst>
          </p:cNvPr>
          <p:cNvCxnSpPr>
            <a:stCxn id="51" idx="2"/>
            <a:endCxn id="33" idx="1"/>
          </p:cNvCxnSpPr>
          <p:nvPr/>
        </p:nvCxnSpPr>
        <p:spPr>
          <a:xfrm rot="16200000" flipH="1">
            <a:off x="3725491" y="3860762"/>
            <a:ext cx="2163215" cy="165407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89323FD9-9928-4215-82ED-6CA6965BC22A}"/>
              </a:ext>
            </a:extLst>
          </p:cNvPr>
          <p:cNvCxnSpPr>
            <a:cxnSpLocks/>
            <a:stCxn id="51" idx="2"/>
            <a:endCxn id="23" idx="1"/>
          </p:cNvCxnSpPr>
          <p:nvPr/>
        </p:nvCxnSpPr>
        <p:spPr>
          <a:xfrm rot="16200000" flipH="1">
            <a:off x="4068924" y="3517329"/>
            <a:ext cx="1476349" cy="165407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8338E63B-F94E-4590-984B-78AE2F68076A}"/>
              </a:ext>
            </a:extLst>
          </p:cNvPr>
          <p:cNvCxnSpPr>
            <a:cxnSpLocks/>
            <a:stCxn id="51" idx="2"/>
            <a:endCxn id="9" idx="1"/>
          </p:cNvCxnSpPr>
          <p:nvPr/>
        </p:nvCxnSpPr>
        <p:spPr>
          <a:xfrm rot="16200000" flipH="1">
            <a:off x="4413984" y="3172269"/>
            <a:ext cx="786228" cy="165407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7658F98-27E3-49A8-A98D-A8F1E9D26DC0}"/>
              </a:ext>
            </a:extLst>
          </p:cNvPr>
          <p:cNvSpPr txBox="1">
            <a:spLocks/>
          </p:cNvSpPr>
          <p:nvPr/>
        </p:nvSpPr>
        <p:spPr>
          <a:xfrm>
            <a:off x="8446208" y="2526789"/>
            <a:ext cx="2801714" cy="47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No Preprocessing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71105670-3C85-4038-9EF2-F04C4D483C40}"/>
              </a:ext>
            </a:extLst>
          </p:cNvPr>
          <p:cNvCxnSpPr>
            <a:cxnSpLocks/>
            <a:stCxn id="63" idx="2"/>
            <a:endCxn id="28" idx="3"/>
          </p:cNvCxnSpPr>
          <p:nvPr/>
        </p:nvCxnSpPr>
        <p:spPr>
          <a:xfrm rot="5400000">
            <a:off x="7194195" y="2774652"/>
            <a:ext cx="2427635" cy="2878107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639490AA-293F-4F46-80E2-6F0CB4A7A4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4967" y="2923093"/>
                <a:ext cx="2334619" cy="5059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639490AA-293F-4F46-80E2-6F0CB4A7A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67" y="2923093"/>
                <a:ext cx="2334619" cy="505907"/>
              </a:xfrm>
              <a:prstGeom prst="rect">
                <a:avLst/>
              </a:prstGeom>
              <a:blipFill>
                <a:blip r:embed="rId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CEA9BEF-ED68-40A0-B1A9-C5826E60CC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12344" y="4709801"/>
                <a:ext cx="2334619" cy="5059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CEA9BEF-ED68-40A0-B1A9-C5826E60C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344" y="4709801"/>
                <a:ext cx="2334619" cy="505907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2E728701-E714-4B16-9751-6FCA24FC9A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2346" y="4605808"/>
                <a:ext cx="2334619" cy="5059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2E728701-E714-4B16-9751-6FCA24FC9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346" y="4605808"/>
                <a:ext cx="2334619" cy="505907"/>
              </a:xfrm>
              <a:prstGeom prst="rect">
                <a:avLst/>
              </a:prstGeom>
              <a:blipFill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5425E009-4F2A-417F-AADE-CA0BDD1D16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771" y="5765006"/>
                <a:ext cx="3661094" cy="456501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Helvetica Neue" panose="02000503000000020004"/>
                        </a:rPr>
                        <m:t>&lt;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400" dirty="0">
                          <a:latin typeface="Helvetica Neue" panose="02000503000000020004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5425E009-4F2A-417F-AADE-CA0BDD1D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1" y="5765006"/>
                <a:ext cx="3661094" cy="456501"/>
              </a:xfrm>
              <a:prstGeom prst="rect">
                <a:avLst/>
              </a:prstGeom>
              <a:blipFill>
                <a:blip r:embed="rId6"/>
                <a:stretch>
                  <a:fillRect b="-1168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5E16E612-F3C2-4EE4-8045-04E58326DA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8849" y="5765006"/>
                <a:ext cx="3661094" cy="456501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Helvetica Neue" panose="02000503000000020004"/>
                        </a:rPr>
                        <m:t>&lt;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polylog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400" dirty="0">
                          <a:latin typeface="Helvetica Neue" panose="02000503000000020004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5E16E612-F3C2-4EE4-8045-04E58326D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849" y="5765006"/>
                <a:ext cx="3661094" cy="456501"/>
              </a:xfrm>
              <a:prstGeom prst="rect">
                <a:avLst/>
              </a:prstGeom>
              <a:blipFill>
                <a:blip r:embed="rId7"/>
                <a:stretch>
                  <a:fillRect b="-1168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0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animBg="1"/>
      <p:bldP spid="9" grpId="0" animBg="1"/>
      <p:bldP spid="18" grpId="0" animBg="1"/>
      <p:bldP spid="23" grpId="0" animBg="1"/>
      <p:bldP spid="28" grpId="0" animBg="1"/>
      <p:bldP spid="33" grpId="0" animBg="1"/>
      <p:bldP spid="38" grpId="0" animBg="1"/>
      <p:bldP spid="50" grpId="0"/>
      <p:bldP spid="54" grpId="0" animBg="1"/>
      <p:bldP spid="63" grpId="0"/>
      <p:bldP spid="67" grpId="0"/>
      <p:bldP spid="68" grpId="0"/>
      <p:bldP spid="69" grpId="0"/>
      <p:bldP spid="70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8900-F03D-1741-90CA-82CA0113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Dichotomy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C773-B013-184E-A725-D02894C1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A09153A-3A6E-CE40-97AA-0B9A93E5CE79}"/>
                  </a:ext>
                </a:extLst>
              </p:cNvPr>
              <p:cNvSpPr/>
              <p:nvPr/>
            </p:nvSpPr>
            <p:spPr>
              <a:xfrm>
                <a:off x="2613764" y="1671116"/>
                <a:ext cx="6964471" cy="2981195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Given: </a:t>
                </a:r>
                <a:r>
                  <a:rPr lang="en-US" sz="2800" b="1" dirty="0"/>
                  <a:t>full</a:t>
                </a:r>
                <a:r>
                  <a:rPr lang="en-US" sz="2800" dirty="0"/>
                  <a:t> CQ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sum-of-weights selection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⇕</m:t>
                    </m:r>
                  </m:oMath>
                </a14:m>
                <a:r>
                  <a:rPr lang="en-US" sz="2800" dirty="0"/>
                  <a:t>*</a:t>
                </a:r>
              </a:p>
              <a:p>
                <a:pPr algn="ctr"/>
                <a:r>
                  <a:rPr lang="en-US" sz="2800" dirty="0"/>
                  <a:t>At most two maximal atoms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0A09153A-3A6E-CE40-97AA-0B9A93E5C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64" y="1671116"/>
                <a:ext cx="6964471" cy="298119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2B43839-53F2-4189-9483-AD27B4240411}"/>
              </a:ext>
            </a:extLst>
          </p:cNvPr>
          <p:cNvSpPr txBox="1"/>
          <p:nvPr/>
        </p:nvSpPr>
        <p:spPr>
          <a:xfrm>
            <a:off x="142875" y="5615582"/>
            <a:ext cx="6219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Lower bounds assume:</a:t>
            </a:r>
            <a:br>
              <a:rPr lang="en-US" sz="2000" dirty="0"/>
            </a:br>
            <a:r>
              <a:rPr lang="en-US" sz="2000" dirty="0"/>
              <a:t>	(1) no self-joins</a:t>
            </a:r>
            <a:br>
              <a:rPr lang="en-US" sz="2000" dirty="0"/>
            </a:br>
            <a:r>
              <a:rPr lang="en-US" sz="2000" dirty="0"/>
              <a:t>	(2) hardness of 3-SUM and </a:t>
            </a:r>
            <a:r>
              <a:rPr lang="en-US" sz="2000" dirty="0" err="1"/>
              <a:t>hyperclique</a:t>
            </a:r>
            <a:r>
              <a:rPr lang="en-US" sz="2000" dirty="0"/>
              <a:t>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60564-3D39-4089-BE94-3ACF1FEEDF0D}"/>
                  </a:ext>
                </a:extLst>
              </p:cNvPr>
              <p:cNvSpPr txBox="1"/>
              <p:nvPr/>
            </p:nvSpPr>
            <p:spPr>
              <a:xfrm>
                <a:off x="6095999" y="5042665"/>
                <a:ext cx="49185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C60564-3D39-4089-BE94-3ACF1FEE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042665"/>
                <a:ext cx="4918509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538A815-B4A3-469C-8B39-91B02F6DBC7E}"/>
              </a:ext>
            </a:extLst>
          </p:cNvPr>
          <p:cNvSpPr txBox="1"/>
          <p:nvPr/>
        </p:nvSpPr>
        <p:spPr>
          <a:xfrm>
            <a:off x="11344174" y="4972083"/>
            <a:ext cx="398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3200" dirty="0">
                <a:solidFill>
                  <a:schemeClr val="accent6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912E3-5BF5-41AD-B1F6-EDF1FC8A401E}"/>
              </a:ext>
            </a:extLst>
          </p:cNvPr>
          <p:cNvSpPr txBox="1"/>
          <p:nvPr/>
        </p:nvSpPr>
        <p:spPr>
          <a:xfrm>
            <a:off x="11344174" y="5604043"/>
            <a:ext cx="398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150" sz="2800" b="0" i="0" dirty="0">
                <a:solidFill>
                  <a:srgbClr val="FF0000"/>
                </a:solidFill>
                <a:effectLst/>
              </a:rPr>
              <a:t>✘</a:t>
            </a:r>
            <a:endParaRPr lang="en-150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122379-1C49-45A7-A332-222840B2C237}"/>
                  </a:ext>
                </a:extLst>
              </p:cNvPr>
              <p:cNvSpPr txBox="1"/>
              <p:nvPr/>
            </p:nvSpPr>
            <p:spPr>
              <a:xfrm>
                <a:off x="6224547" y="5604043"/>
                <a:ext cx="5257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122379-1C49-45A7-A332-222840B2C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7" y="5604043"/>
                <a:ext cx="525780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128EF68-4707-4E7F-9BEC-690F74B1D573}"/>
              </a:ext>
            </a:extLst>
          </p:cNvPr>
          <p:cNvSpPr/>
          <p:nvPr/>
        </p:nvSpPr>
        <p:spPr>
          <a:xfrm>
            <a:off x="6389995" y="3327326"/>
            <a:ext cx="313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w.r.t.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hyperedge containment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0E845A2-77BD-4682-B985-0A5219C7845B}"/>
              </a:ext>
            </a:extLst>
          </p:cNvPr>
          <p:cNvSpPr/>
          <p:nvPr/>
        </p:nvSpPr>
        <p:spPr>
          <a:xfrm>
            <a:off x="6447153" y="3696788"/>
            <a:ext cx="743174" cy="601932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0342110-88E2-4694-99B0-D6CFE5F9861A}"/>
              </a:ext>
            </a:extLst>
          </p:cNvPr>
          <p:cNvSpPr/>
          <p:nvPr/>
        </p:nvSpPr>
        <p:spPr>
          <a:xfrm rot="16652611">
            <a:off x="7086866" y="3750376"/>
            <a:ext cx="785789" cy="582855"/>
          </a:xfrm>
          <a:prstGeom prst="arc">
            <a:avLst>
              <a:gd name="adj1" fmla="val 15973652"/>
              <a:gd name="adj2" fmla="val 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C998-AE3B-483B-AB9C-D02E7077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Tractable Cases for Selection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FBFB-C010-4211-BDD7-3093A080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09B28E-5304-408C-A4B2-BF5D56A2F69C}"/>
                  </a:ext>
                </a:extLst>
              </p:cNvPr>
              <p:cNvSpPr txBox="1"/>
              <p:nvPr/>
            </p:nvSpPr>
            <p:spPr>
              <a:xfrm>
                <a:off x="3499195" y="1058529"/>
                <a:ext cx="49185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09B28E-5304-408C-A4B2-BF5D56A2F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95" y="1058529"/>
                <a:ext cx="49185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C805F1B-ED7E-48F4-BAA7-19EDF7C4AE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288733"/>
                  </p:ext>
                </p:extLst>
              </p:nvPr>
            </p:nvGraphicFramePr>
            <p:xfrm>
              <a:off x="861019" y="2190686"/>
              <a:ext cx="907317" cy="22860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2622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4695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8002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64640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C805F1B-ED7E-48F4-BAA7-19EDF7C4AE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0288733"/>
                  </p:ext>
                </p:extLst>
              </p:nvPr>
            </p:nvGraphicFramePr>
            <p:xfrm>
              <a:off x="861019" y="2190686"/>
              <a:ext cx="907317" cy="22860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2622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4695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4"/>
                          <a:stretch>
                            <a:fillRect l="-1370" t="-1333" r="-106849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4"/>
                          <a:stretch>
                            <a:fillRect l="-96104" t="-1333" r="-1299" b="-4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b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8601163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800292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6646401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B9510D9C-4301-410C-B145-A73C1952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822463"/>
                  </p:ext>
                </p:extLst>
              </p:nvPr>
            </p:nvGraphicFramePr>
            <p:xfrm>
              <a:off x="2082445" y="2190686"/>
              <a:ext cx="907317" cy="18288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2622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4695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252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940229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B9510D9C-4301-410C-B145-A73C19525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822463"/>
                  </p:ext>
                </p:extLst>
              </p:nvPr>
            </p:nvGraphicFramePr>
            <p:xfrm>
              <a:off x="2082445" y="2190686"/>
              <a:ext cx="907317" cy="1828800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442622">
                      <a:extLst>
                        <a:ext uri="{9D8B030D-6E8A-4147-A177-3AD203B41FA5}">
                          <a16:colId xmlns:a16="http://schemas.microsoft.com/office/drawing/2014/main" val="1282052638"/>
                        </a:ext>
                      </a:extLst>
                    </a:gridCol>
                    <a:gridCol w="464695">
                      <a:extLst>
                        <a:ext uri="{9D8B030D-6E8A-4147-A177-3AD203B41FA5}">
                          <a16:colId xmlns:a16="http://schemas.microsoft.com/office/drawing/2014/main" val="316774268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t="-1333" r="-108219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>
                        <a:blipFill>
                          <a:blip r:embed="rId5"/>
                          <a:stretch>
                            <a:fillRect l="-94805" t="-1333" r="-2597" b="-3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04881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94826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425284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6940229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7D2D8927-330D-4C97-98E8-5405C9646E47}"/>
              </a:ext>
            </a:extLst>
          </p:cNvPr>
          <p:cNvSpPr/>
          <p:nvPr/>
        </p:nvSpPr>
        <p:spPr>
          <a:xfrm>
            <a:off x="3799106" y="2835132"/>
            <a:ext cx="568363" cy="35864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BFAD8-57E5-4230-95C3-1DA9D9CD92F7}"/>
                  </a:ext>
                </a:extLst>
              </p:cNvPr>
              <p:cNvSpPr txBox="1"/>
              <p:nvPr/>
            </p:nvSpPr>
            <p:spPr>
              <a:xfrm>
                <a:off x="1030495" y="1527163"/>
                <a:ext cx="5683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1BFAD8-57E5-4230-95C3-1DA9D9CD9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95" y="1527163"/>
                <a:ext cx="56836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D1BB46-5F7B-4671-9575-93BDC50125E0}"/>
                  </a:ext>
                </a:extLst>
              </p:cNvPr>
              <p:cNvSpPr txBox="1"/>
              <p:nvPr/>
            </p:nvSpPr>
            <p:spPr>
              <a:xfrm>
                <a:off x="2251921" y="1527163"/>
                <a:ext cx="56836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LID4096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D1BB46-5F7B-4671-9575-93BDC5012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21" y="1527163"/>
                <a:ext cx="56836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6">
                <a:extLst>
                  <a:ext uri="{FF2B5EF4-FFF2-40B4-BE49-F238E27FC236}">
                    <a16:creationId xmlns:a16="http://schemas.microsoft.com/office/drawing/2014/main" id="{588635F2-3483-4304-90DD-1A0B680D15F1}"/>
                  </a:ext>
                </a:extLst>
              </p:cNvPr>
              <p:cNvSpPr/>
              <p:nvPr/>
            </p:nvSpPr>
            <p:spPr>
              <a:xfrm>
                <a:off x="2169204" y="4399642"/>
                <a:ext cx="8181900" cy="124367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u="sng" dirty="0"/>
                  <a:t>Selection on a union of sorted matrices</a:t>
                </a:r>
              </a:p>
              <a:p>
                <a:pPr algn="ctr"/>
                <a:r>
                  <a:rPr lang="en-US" sz="2400" dirty="0"/>
                  <a:t>of dimensions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sz="2400" b="0" dirty="0"/>
                </a:br>
                <a:r>
                  <a:rPr lang="en-US" sz="2400" dirty="0"/>
                  <a:t>possible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ounded Rectangle 6">
                <a:extLst>
                  <a:ext uri="{FF2B5EF4-FFF2-40B4-BE49-F238E27FC236}">
                    <a16:creationId xmlns:a16="http://schemas.microsoft.com/office/drawing/2014/main" id="{588635F2-3483-4304-90DD-1A0B680D1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04" y="4399642"/>
                <a:ext cx="8181900" cy="1243673"/>
              </a:xfrm>
              <a:prstGeom prst="roundRect">
                <a:avLst/>
              </a:prstGeom>
              <a:blipFill>
                <a:blip r:embed="rId8"/>
                <a:stretch>
                  <a:fillRect t="-1456" b="-694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8B3408-8CEC-4302-9383-F0B825B35802}"/>
                  </a:ext>
                </a:extLst>
              </p:cNvPr>
              <p:cNvSpPr txBox="1"/>
              <p:nvPr/>
            </p:nvSpPr>
            <p:spPr>
              <a:xfrm>
                <a:off x="215897" y="2604299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8B3408-8CEC-4302-9383-F0B825B35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7" y="2604299"/>
                <a:ext cx="756745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93E580-2D9D-48E5-A51B-EC717B5CDC0F}"/>
                  </a:ext>
                </a:extLst>
              </p:cNvPr>
              <p:cNvSpPr txBox="1"/>
              <p:nvPr/>
            </p:nvSpPr>
            <p:spPr>
              <a:xfrm>
                <a:off x="215897" y="3072254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93E580-2D9D-48E5-A51B-EC717B5CD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7" y="3072254"/>
                <a:ext cx="75674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6E473D-9CB1-4BF8-8912-F8D1E748A1F6}"/>
                  </a:ext>
                </a:extLst>
              </p:cNvPr>
              <p:cNvSpPr txBox="1"/>
              <p:nvPr/>
            </p:nvSpPr>
            <p:spPr>
              <a:xfrm>
                <a:off x="215897" y="3540209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6E473D-9CB1-4BF8-8912-F8D1E748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7" y="3540209"/>
                <a:ext cx="756745" cy="461665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6B70C1-F543-4169-B633-868E7A89B8CC}"/>
                  </a:ext>
                </a:extLst>
              </p:cNvPr>
              <p:cNvSpPr txBox="1"/>
              <p:nvPr/>
            </p:nvSpPr>
            <p:spPr>
              <a:xfrm>
                <a:off x="215897" y="4008163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6B70C1-F543-4169-B633-868E7A89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7" y="4008163"/>
                <a:ext cx="756745" cy="461665"/>
              </a:xfrm>
              <a:prstGeom prst="rect">
                <a:avLst/>
              </a:prstGeom>
              <a:blipFill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859647-9BAD-4C78-AE79-814FA926C24C}"/>
                  </a:ext>
                </a:extLst>
              </p:cNvPr>
              <p:cNvSpPr txBox="1"/>
              <p:nvPr/>
            </p:nvSpPr>
            <p:spPr>
              <a:xfrm>
                <a:off x="2877626" y="2604299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859647-9BAD-4C78-AE79-814FA926C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6" y="2604299"/>
                <a:ext cx="756745" cy="461665"/>
              </a:xfrm>
              <a:prstGeom prst="rect">
                <a:avLst/>
              </a:prstGeom>
              <a:blipFill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86259C-BEF2-4D07-9601-924B85C0BFEB}"/>
                  </a:ext>
                </a:extLst>
              </p:cNvPr>
              <p:cNvSpPr txBox="1"/>
              <p:nvPr/>
            </p:nvSpPr>
            <p:spPr>
              <a:xfrm>
                <a:off x="2877626" y="3065964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86259C-BEF2-4D07-9601-924B85C0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6" y="3065964"/>
                <a:ext cx="75674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18415F-5B89-463E-BCB4-1CF0970F2CBF}"/>
                  </a:ext>
                </a:extLst>
              </p:cNvPr>
              <p:cNvSpPr txBox="1"/>
              <p:nvPr/>
            </p:nvSpPr>
            <p:spPr>
              <a:xfrm>
                <a:off x="2877626" y="3538676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18415F-5B89-463E-BCB4-1CF0970F2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6" y="3538676"/>
                <a:ext cx="756745" cy="461665"/>
              </a:xfrm>
              <a:prstGeom prst="rect">
                <a:avLst/>
              </a:prstGeom>
              <a:blipFill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2153DB87-3616-4E1C-84AD-B8F231F2F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9374"/>
              </p:ext>
            </p:extLst>
          </p:nvPr>
        </p:nvGraphicFramePr>
        <p:xfrm>
          <a:off x="5223435" y="2733826"/>
          <a:ext cx="654377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77">
                  <a:extLst>
                    <a:ext uri="{9D8B030D-6E8A-4147-A177-3AD203B41FA5}">
                      <a16:colId xmlns:a16="http://schemas.microsoft.com/office/drawing/2014/main" val="128205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48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4826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D67149-B530-4AA6-9D53-3B2C60FBC931}"/>
                  </a:ext>
                </a:extLst>
              </p:cNvPr>
              <p:cNvSpPr txBox="1"/>
              <p:nvPr/>
            </p:nvSpPr>
            <p:spPr>
              <a:xfrm>
                <a:off x="4509754" y="2719142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D67149-B530-4AA6-9D53-3B2C60FBC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54" y="2719142"/>
                <a:ext cx="756745" cy="461665"/>
              </a:xfrm>
              <a:prstGeom prst="rect">
                <a:avLst/>
              </a:prstGeom>
              <a:blipFill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4E9DF-6FA1-4CE4-B9F8-0A4E363E1190}"/>
                  </a:ext>
                </a:extLst>
              </p:cNvPr>
              <p:cNvSpPr txBox="1"/>
              <p:nvPr/>
            </p:nvSpPr>
            <p:spPr>
              <a:xfrm>
                <a:off x="4509754" y="3187097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34E9DF-6FA1-4CE4-B9F8-0A4E363E1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754" y="3187097"/>
                <a:ext cx="7567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09626E-0BFC-4AC1-B1E6-B5ABDF642941}"/>
                  </a:ext>
                </a:extLst>
              </p:cNvPr>
              <p:cNvSpPr txBox="1"/>
              <p:nvPr/>
            </p:nvSpPr>
            <p:spPr>
              <a:xfrm>
                <a:off x="5172250" y="2202771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09626E-0BFC-4AC1-B1E6-B5ABDF642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50" y="2202771"/>
                <a:ext cx="756745" cy="461665"/>
              </a:xfrm>
              <a:prstGeom prst="rect">
                <a:avLst/>
              </a:prstGeom>
              <a:blipFill>
                <a:blip r:embed="rId1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E3F6B8-10B8-4B96-8905-98555C263847}"/>
                  </a:ext>
                </a:extLst>
              </p:cNvPr>
              <p:cNvSpPr txBox="1"/>
              <p:nvPr/>
            </p:nvSpPr>
            <p:spPr>
              <a:xfrm>
                <a:off x="6139878" y="2972475"/>
                <a:ext cx="5060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LID4096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E3F6B8-10B8-4B96-8905-98555C263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78" y="2972475"/>
                <a:ext cx="50600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49126E1B-41F7-4ED7-8793-5686EAF58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79978"/>
              </p:ext>
            </p:extLst>
          </p:nvPr>
        </p:nvGraphicFramePr>
        <p:xfrm>
          <a:off x="7193990" y="2743007"/>
          <a:ext cx="128244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221">
                  <a:extLst>
                    <a:ext uri="{9D8B030D-6E8A-4147-A177-3AD203B41FA5}">
                      <a16:colId xmlns:a16="http://schemas.microsoft.com/office/drawing/2014/main" val="1282052638"/>
                    </a:ext>
                  </a:extLst>
                </a:gridCol>
                <a:gridCol w="641221">
                  <a:extLst>
                    <a:ext uri="{9D8B030D-6E8A-4147-A177-3AD203B41FA5}">
                      <a16:colId xmlns:a16="http://schemas.microsoft.com/office/drawing/2014/main" val="3873939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488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4826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FA1B563-58A3-40B8-B7F8-986FDE54350A}"/>
                  </a:ext>
                </a:extLst>
              </p:cNvPr>
              <p:cNvSpPr txBox="1"/>
              <p:nvPr/>
            </p:nvSpPr>
            <p:spPr>
              <a:xfrm>
                <a:off x="6645884" y="2719142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FA1B563-58A3-40B8-B7F8-986FDE543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84" y="2719142"/>
                <a:ext cx="756745" cy="461665"/>
              </a:xfrm>
              <a:prstGeom prst="rect">
                <a:avLst/>
              </a:prstGeom>
              <a:blipFill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F75D58-450D-4B1E-8045-8E61FA855774}"/>
                  </a:ext>
                </a:extLst>
              </p:cNvPr>
              <p:cNvSpPr txBox="1"/>
              <p:nvPr/>
            </p:nvSpPr>
            <p:spPr>
              <a:xfrm>
                <a:off x="6645884" y="3187097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F75D58-450D-4B1E-8045-8E61FA855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884" y="3187097"/>
                <a:ext cx="756745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D4B6A5-8422-4AEA-A514-9F6524BB4312}"/>
                  </a:ext>
                </a:extLst>
              </p:cNvPr>
              <p:cNvSpPr txBox="1"/>
              <p:nvPr/>
            </p:nvSpPr>
            <p:spPr>
              <a:xfrm>
                <a:off x="7159067" y="2202771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BD4B6A5-8422-4AEA-A514-9F6524BB4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067" y="2202771"/>
                <a:ext cx="756745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1BF44-F6B1-4752-9398-7ADB0DE7B092}"/>
                  </a:ext>
                </a:extLst>
              </p:cNvPr>
              <p:cNvSpPr txBox="1"/>
              <p:nvPr/>
            </p:nvSpPr>
            <p:spPr>
              <a:xfrm>
                <a:off x="7800886" y="2202771"/>
                <a:ext cx="7567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1BF44-F6B1-4752-9398-7ADB0DE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886" y="2202771"/>
                <a:ext cx="756745" cy="461665"/>
              </a:xfrm>
              <a:prstGeom prst="rect">
                <a:avLst/>
              </a:prstGeom>
              <a:blipFill>
                <a:blip r:embed="rId2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837D7-3A71-4588-936A-77272592897A}"/>
                  </a:ext>
                </a:extLst>
              </p:cNvPr>
              <p:cNvSpPr txBox="1"/>
              <p:nvPr/>
            </p:nvSpPr>
            <p:spPr>
              <a:xfrm>
                <a:off x="5023355" y="1788024"/>
                <a:ext cx="10084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LID4096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2C837D7-3A71-4588-936A-772725928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55" y="1788024"/>
                <a:ext cx="1008466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93BE72-9C7A-4A75-802F-4E2857F406D2}"/>
                  </a:ext>
                </a:extLst>
              </p:cNvPr>
              <p:cNvSpPr txBox="1"/>
              <p:nvPr/>
            </p:nvSpPr>
            <p:spPr>
              <a:xfrm>
                <a:off x="7371089" y="1788024"/>
                <a:ext cx="10084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LID4096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893BE72-9C7A-4A75-802F-4E2857F4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089" y="1788024"/>
                <a:ext cx="1008466" cy="461665"/>
              </a:xfrm>
              <a:prstGeom prst="rect">
                <a:avLst/>
              </a:prstGeom>
              <a:blipFill>
                <a:blip r:embed="rId2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451C42A-AA0E-48BC-8596-C091965FF30B}"/>
              </a:ext>
            </a:extLst>
          </p:cNvPr>
          <p:cNvCxnSpPr/>
          <p:nvPr/>
        </p:nvCxnSpPr>
        <p:spPr>
          <a:xfrm>
            <a:off x="6031821" y="2743007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1BA6D9E-DA04-4F75-BF11-67A95306354C}"/>
              </a:ext>
            </a:extLst>
          </p:cNvPr>
          <p:cNvCxnSpPr/>
          <p:nvPr/>
        </p:nvCxnSpPr>
        <p:spPr>
          <a:xfrm>
            <a:off x="8698821" y="2743007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6E0080-929C-43C8-8128-485B121869B8}"/>
              </a:ext>
            </a:extLst>
          </p:cNvPr>
          <p:cNvCxnSpPr>
            <a:cxnSpLocks/>
          </p:cNvCxnSpPr>
          <p:nvPr/>
        </p:nvCxnSpPr>
        <p:spPr>
          <a:xfrm>
            <a:off x="7241349" y="3816494"/>
            <a:ext cx="12350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7201045-14B6-448B-9302-9471A59E0790}"/>
              </a:ext>
            </a:extLst>
          </p:cNvPr>
          <p:cNvCxnSpPr>
            <a:cxnSpLocks/>
          </p:cNvCxnSpPr>
          <p:nvPr/>
        </p:nvCxnSpPr>
        <p:spPr>
          <a:xfrm>
            <a:off x="5223435" y="3816494"/>
            <a:ext cx="6543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89B020-A925-4F75-AC70-FB7527A6DD86}"/>
                  </a:ext>
                </a:extLst>
              </p:cNvPr>
              <p:cNvSpPr txBox="1"/>
              <p:nvPr/>
            </p:nvSpPr>
            <p:spPr>
              <a:xfrm>
                <a:off x="8776921" y="2682534"/>
                <a:ext cx="331824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chemeClr val="accent6"/>
                    </a:solidFill>
                  </a:rPr>
                  <a:t>Sort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400" dirty="0">
                    <a:solidFill>
                      <a:schemeClr val="accent6"/>
                    </a:solidFill>
                  </a:rPr>
                  <a:t> on weights =&gt;</a:t>
                </a:r>
              </a:p>
              <a:p>
                <a:r>
                  <a:rPr lang="en-GB" sz="2400" dirty="0">
                    <a:solidFill>
                      <a:schemeClr val="accent6"/>
                    </a:solidFill>
                  </a:rPr>
                  <a:t>Every row/column sorted </a:t>
                </a:r>
                <a:endParaRPr lang="LID4096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89B020-A925-4F75-AC70-FB7527A6D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921" y="2682534"/>
                <a:ext cx="3318241" cy="830997"/>
              </a:xfrm>
              <a:prstGeom prst="rect">
                <a:avLst/>
              </a:prstGeom>
              <a:blipFill>
                <a:blip r:embed="rId26"/>
                <a:stretch>
                  <a:fillRect l="-2941" t="-5882" r="-4412" b="-1617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BBBF570C-76E9-42EF-9497-7046BEA2CFFC}"/>
              </a:ext>
            </a:extLst>
          </p:cNvPr>
          <p:cNvSpPr txBox="1"/>
          <p:nvPr/>
        </p:nvSpPr>
        <p:spPr>
          <a:xfrm>
            <a:off x="41063" y="6464713"/>
            <a:ext cx="803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We do not materialize the matrices, but compute the values of the cells on-the-fly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3DCC32F-50BB-438C-A27E-06D9A915E3D9}"/>
              </a:ext>
            </a:extLst>
          </p:cNvPr>
          <p:cNvSpPr/>
          <p:nvPr/>
        </p:nvSpPr>
        <p:spPr>
          <a:xfrm>
            <a:off x="8340617" y="4450826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rgbClr val="0070C0"/>
                </a:solidFill>
              </a:rPr>
              <a:t>[Frederickson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Johnson 1984]</a:t>
            </a:r>
          </a:p>
        </p:txBody>
      </p:sp>
    </p:spTree>
    <p:extLst>
      <p:ext uri="{BB962C8B-B14F-4D97-AF65-F5344CB8AC3E}">
        <p14:creationId xmlns:p14="http://schemas.microsoft.com/office/powerpoint/2010/main" val="49075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62" grpId="0"/>
      <p:bldP spid="64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C998-AE3B-483B-AB9C-D02E7077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Tractable Cases for Selection (Lexicographic)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FBFB-C010-4211-BDD7-3093A080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09B28E-5304-408C-A4B2-BF5D56A2F69C}"/>
                  </a:ext>
                </a:extLst>
              </p:cNvPr>
              <p:cNvSpPr txBox="1"/>
              <p:nvPr/>
            </p:nvSpPr>
            <p:spPr>
              <a:xfrm>
                <a:off x="3499195" y="1058529"/>
                <a:ext cx="491850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LID4096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09B28E-5304-408C-A4B2-BF5D56A2F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95" y="1058529"/>
                <a:ext cx="49185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B695E39-0E7A-4D40-80ED-7D2DFAA0F3DC}"/>
                  </a:ext>
                </a:extLst>
              </p:cNvPr>
              <p:cNvSpPr txBox="1"/>
              <p:nvPr/>
            </p:nvSpPr>
            <p:spPr>
              <a:xfrm>
                <a:off x="2755487" y="2426034"/>
                <a:ext cx="668102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/>
                  <a:t>Lex Order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:</a:t>
                </a:r>
                <a:r>
                  <a:rPr lang="en-GB" sz="2800" dirty="0"/>
                  <a:t> 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rgbClr val="FF0000"/>
                    </a:solidFill>
                  </a:rPr>
                  <a:t>Direct access intractable</a:t>
                </a:r>
                <a:r>
                  <a:rPr lang="en-GB" sz="2800" dirty="0">
                    <a:solidFill>
                      <a:schemeClr val="tx1"/>
                    </a:solidFill>
                  </a:rPr>
                  <a:t> (disruptive trio)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accent6"/>
                    </a:solidFill>
                  </a:rPr>
                  <a:t>Selection tractable</a:t>
                </a:r>
                <a:r>
                  <a:rPr lang="en-GB" sz="2800" dirty="0"/>
                  <a:t> (as sum-of-weights)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B695E39-0E7A-4D40-80ED-7D2DFAA0F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487" y="2426034"/>
                <a:ext cx="6681025" cy="1384995"/>
              </a:xfrm>
              <a:prstGeom prst="rect">
                <a:avLst/>
              </a:prstGeom>
              <a:blipFill>
                <a:blip r:embed="rId4"/>
                <a:stretch>
                  <a:fillRect l="-1825" t="-4405" b="-1189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C998-AE3B-483B-AB9C-D02E7077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Intractable Cases for Selection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4B48D-DFC6-439A-9168-A602B5E1F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100" y="839703"/>
                <a:ext cx="11874500" cy="518390"/>
              </a:xfrm>
            </p:spPr>
            <p:txBody>
              <a:bodyPr/>
              <a:lstStyle/>
              <a:p>
                <a:r>
                  <a:rPr lang="en-GB" dirty="0"/>
                  <a:t>3-path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 (reduction from Boolean triangle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△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4B48D-DFC6-439A-9168-A602B5E1F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100" y="839703"/>
                <a:ext cx="11874500" cy="518390"/>
              </a:xfrm>
              <a:blipFill>
                <a:blip r:embed="rId2"/>
                <a:stretch>
                  <a:fillRect l="-924" t="-21176" b="-2470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FBFB-C010-4211-BDD7-3093A080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0842" y="6131114"/>
            <a:ext cx="2743200" cy="365125"/>
          </a:xfrm>
        </p:spPr>
        <p:txBody>
          <a:bodyPr/>
          <a:lstStyle/>
          <a:p>
            <a:fld id="{6AD8152E-AD08-2C4B-AF38-0740122EC336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1B7C1A0-5577-4379-AC87-437014ABBC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99381" y="4588850"/>
                <a:ext cx="7984885" cy="12410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dirty="0"/>
                  <a:t>Identify answers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△</m:t>
                        </m:r>
                      </m:sub>
                    </m:sSub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US" dirty="0"/>
                  <a:t>Set weights </a:t>
                </a:r>
                <a:r>
                  <a:rPr lang="en-US" dirty="0" err="1"/>
                  <a:t>s.t.</a:t>
                </a:r>
                <a:r>
                  <a:rPr lang="en-US" dirty="0"/>
                  <a:t> weight of “triangle” answers becomes 0</a:t>
                </a:r>
              </a:p>
              <a:p>
                <a:pPr lvl="1"/>
                <a:r>
                  <a:rPr lang="en-US" dirty="0"/>
                  <a:t>Binary search to find zero weight answer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1B7C1A0-5577-4379-AC87-437014AB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9381" y="4588850"/>
                <a:ext cx="7984885" cy="1241037"/>
              </a:xfrm>
              <a:prstGeom prst="rect">
                <a:avLst/>
              </a:prstGeom>
              <a:blipFill>
                <a:blip r:embed="rId3"/>
                <a:stretch>
                  <a:fillRect t="-5911" b="-9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30B9DF-D4FD-493F-87AE-CCBB2EBAF2C0}"/>
                  </a:ext>
                </a:extLst>
              </p:cNvPr>
              <p:cNvSpPr txBox="1"/>
              <p:nvPr/>
            </p:nvSpPr>
            <p:spPr>
              <a:xfrm>
                <a:off x="165100" y="1558502"/>
                <a:ext cx="49185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△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30B9DF-D4FD-493F-87AE-CCBB2EBAF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0" y="1558502"/>
                <a:ext cx="4918509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C2E6BF85-FA31-4565-A4DE-75AEFCF82DD1}"/>
              </a:ext>
            </a:extLst>
          </p:cNvPr>
          <p:cNvSpPr/>
          <p:nvPr/>
        </p:nvSpPr>
        <p:spPr>
          <a:xfrm rot="5400000">
            <a:off x="2319149" y="2406658"/>
            <a:ext cx="610408" cy="41351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2E7C84-C2D7-41CC-A1B5-AAE6F57CC374}"/>
                  </a:ext>
                </a:extLst>
              </p:cNvPr>
              <p:cNvSpPr txBox="1"/>
              <p:nvPr/>
            </p:nvSpPr>
            <p:spPr>
              <a:xfrm>
                <a:off x="-204738" y="3232812"/>
                <a:ext cx="5658184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400" dirty="0"/>
                  <a:t>Sum-of-weights Selection</a:t>
                </a:r>
                <a:endParaRPr lang="LID4096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2E7C84-C2D7-41CC-A1B5-AAE6F57CC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4738" y="3232812"/>
                <a:ext cx="5658184" cy="859531"/>
              </a:xfrm>
              <a:prstGeom prst="rect">
                <a:avLst/>
              </a:prstGeom>
              <a:blipFill>
                <a:blip r:embed="rId5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AF5064-F8C3-43DB-BBE2-0A9AD2D0C3FB}"/>
                  </a:ext>
                </a:extLst>
              </p:cNvPr>
              <p:cNvSpPr txBox="1"/>
              <p:nvPr/>
            </p:nvSpPr>
            <p:spPr>
              <a:xfrm>
                <a:off x="6319452" y="2895904"/>
                <a:ext cx="5831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LID4096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AF5064-F8C3-43DB-BBE2-0A9AD2D0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452" y="2895904"/>
                <a:ext cx="58311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718092-C040-4696-827F-268A64C0E3F6}"/>
                  </a:ext>
                </a:extLst>
              </p:cNvPr>
              <p:cNvSpPr txBox="1"/>
              <p:nvPr/>
            </p:nvSpPr>
            <p:spPr>
              <a:xfrm>
                <a:off x="7685504" y="2261045"/>
                <a:ext cx="5831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LID4096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718092-C040-4696-827F-268A64C0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04" y="2261045"/>
                <a:ext cx="5831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9D39DB-1616-4EFA-858B-28B6B3181727}"/>
                  </a:ext>
                </a:extLst>
              </p:cNvPr>
              <p:cNvSpPr txBox="1"/>
              <p:nvPr/>
            </p:nvSpPr>
            <p:spPr>
              <a:xfrm>
                <a:off x="9051556" y="2261045"/>
                <a:ext cx="5831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LID4096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9D39DB-1616-4EFA-858B-28B6B3181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556" y="2261045"/>
                <a:ext cx="58311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004DF2-CF27-407B-BB70-B62113E5F631}"/>
                  </a:ext>
                </a:extLst>
              </p:cNvPr>
              <p:cNvSpPr txBox="1"/>
              <p:nvPr/>
            </p:nvSpPr>
            <p:spPr>
              <a:xfrm>
                <a:off x="10417608" y="2895904"/>
                <a:ext cx="5831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LID4096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004DF2-CF27-407B-BB70-B62113E5F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08" y="2895904"/>
                <a:ext cx="58311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116082-E342-4420-B5FE-2A53A92F4F9A}"/>
              </a:ext>
            </a:extLst>
          </p:cNvPr>
          <p:cNvCxnSpPr>
            <a:cxnSpLocks/>
            <a:stCxn id="22" idx="0"/>
            <a:endCxn id="23" idx="1"/>
          </p:cNvCxnSpPr>
          <p:nvPr/>
        </p:nvCxnSpPr>
        <p:spPr>
          <a:xfrm flipV="1">
            <a:off x="6611007" y="2522655"/>
            <a:ext cx="1074497" cy="373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AEC1CF-A53D-4426-98BE-A2FEDD2AD5C2}"/>
              </a:ext>
            </a:extLst>
          </p:cNvPr>
          <p:cNvCxnSpPr>
            <a:cxnSpLocks/>
            <a:stCxn id="23" idx="3"/>
            <a:endCxn id="26" idx="1"/>
          </p:cNvCxnSpPr>
          <p:nvPr/>
        </p:nvCxnSpPr>
        <p:spPr>
          <a:xfrm>
            <a:off x="8268614" y="2522655"/>
            <a:ext cx="7829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C66A42-626B-4DB1-9BA7-3B395A7EB91F}"/>
              </a:ext>
            </a:extLst>
          </p:cNvPr>
          <p:cNvCxnSpPr>
            <a:cxnSpLocks/>
            <a:stCxn id="26" idx="3"/>
            <a:endCxn id="27" idx="0"/>
          </p:cNvCxnSpPr>
          <p:nvPr/>
        </p:nvCxnSpPr>
        <p:spPr>
          <a:xfrm>
            <a:off x="9634666" y="2522655"/>
            <a:ext cx="1074497" cy="373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CD89BD02-028C-405E-8345-1A334ACBBF7B}"/>
              </a:ext>
            </a:extLst>
          </p:cNvPr>
          <p:cNvCxnSpPr>
            <a:stCxn id="22" idx="2"/>
            <a:endCxn id="27" idx="2"/>
          </p:cNvCxnSpPr>
          <p:nvPr/>
        </p:nvCxnSpPr>
        <p:spPr>
          <a:xfrm rot="16200000" flipH="1">
            <a:off x="8660085" y="1370046"/>
            <a:ext cx="12700" cy="4098156"/>
          </a:xfrm>
          <a:prstGeom prst="curvedConnector3">
            <a:avLst>
              <a:gd name="adj1" fmla="val 1800000"/>
            </a:avLst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8481878-A41F-499D-A178-A3BC343AFEA6}"/>
                  </a:ext>
                </a:extLst>
              </p:cNvPr>
              <p:cNvSpPr txBox="1"/>
              <p:nvPr/>
            </p:nvSpPr>
            <p:spPr>
              <a:xfrm>
                <a:off x="5777023" y="3739202"/>
                <a:ext cx="54349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LID4096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8481878-A41F-499D-A178-A3BC343AF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23" y="3739202"/>
                <a:ext cx="543494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animBg="1"/>
      <p:bldP spid="21" grpId="0"/>
      <p:bldP spid="22" grpId="0"/>
      <p:bldP spid="23" grpId="0"/>
      <p:bldP spid="26" grpId="0"/>
      <p:bldP spid="27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286C-A683-4D39-8BD7-C28D3C1A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1F18B-9F3B-4FB7-A9C0-0066E0D160B8}"/>
              </a:ext>
            </a:extLst>
          </p:cNvPr>
          <p:cNvSpPr/>
          <p:nvPr/>
        </p:nvSpPr>
        <p:spPr>
          <a:xfrm>
            <a:off x="756664" y="966280"/>
            <a:ext cx="8473061" cy="3230335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0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C998-AE3B-483B-AB9C-D02E7077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Conclusion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0FBFB-C010-4211-BDD7-3093A080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FD17C61D-5A04-4C41-9AFB-E550F4682F37}"/>
              </a:ext>
            </a:extLst>
          </p:cNvPr>
          <p:cNvSpPr/>
          <p:nvPr/>
        </p:nvSpPr>
        <p:spPr>
          <a:xfrm>
            <a:off x="141651" y="1761666"/>
            <a:ext cx="4619599" cy="4318974"/>
          </a:xfrm>
          <a:prstGeom prst="rect">
            <a:avLst/>
          </a:prstGeom>
          <a:solidFill>
            <a:srgbClr val="EDF8B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EDDA2-0975-4A3A-A5A3-097D7E2DD34F}"/>
              </a:ext>
            </a:extLst>
          </p:cNvPr>
          <p:cNvSpPr txBox="1"/>
          <p:nvPr/>
        </p:nvSpPr>
        <p:spPr>
          <a:xfrm>
            <a:off x="2033398" y="1803319"/>
            <a:ext cx="90595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Acyclic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030EA-A065-487B-A442-7A1C105C6E24}"/>
              </a:ext>
            </a:extLst>
          </p:cNvPr>
          <p:cNvCxnSpPr/>
          <p:nvPr/>
        </p:nvCxnSpPr>
        <p:spPr>
          <a:xfrm>
            <a:off x="2477429" y="2209886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8B6C9D-6855-44FF-AB4C-6D76034A6982}"/>
              </a:ext>
            </a:extLst>
          </p:cNvPr>
          <p:cNvSpPr txBox="1"/>
          <p:nvPr/>
        </p:nvSpPr>
        <p:spPr>
          <a:xfrm>
            <a:off x="138757" y="1758402"/>
            <a:ext cx="597984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CQs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261596-3657-4D0C-8052-2B1098EE1ED7}"/>
              </a:ext>
            </a:extLst>
          </p:cNvPr>
          <p:cNvSpPr/>
          <p:nvPr/>
        </p:nvSpPr>
        <p:spPr>
          <a:xfrm>
            <a:off x="207023" y="1856524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69EA11-4518-49DD-9927-822A8763A45A}"/>
              </a:ext>
            </a:extLst>
          </p:cNvPr>
          <p:cNvSpPr/>
          <p:nvPr/>
        </p:nvSpPr>
        <p:spPr>
          <a:xfrm rot="18448823">
            <a:off x="2847299" y="4380796"/>
            <a:ext cx="857004" cy="1075801"/>
          </a:xfrm>
          <a:custGeom>
            <a:avLst/>
            <a:gdLst>
              <a:gd name="connsiteX0" fmla="*/ 659106 w 857004"/>
              <a:gd name="connsiteY0" fmla="*/ 164965 h 1075801"/>
              <a:gd name="connsiteX1" fmla="*/ 857004 w 857004"/>
              <a:gd name="connsiteY1" fmla="*/ 965923 h 1075801"/>
              <a:gd name="connsiteX2" fmla="*/ 851857 w 857004"/>
              <a:gd name="connsiteY2" fmla="*/ 1075801 h 1075801"/>
              <a:gd name="connsiteX3" fmla="*/ 764697 w 857004"/>
              <a:gd name="connsiteY3" fmla="*/ 1046312 h 1075801"/>
              <a:gd name="connsiteX4" fmla="*/ 154217 w 857004"/>
              <a:gd name="connsiteY4" fmla="*/ 697775 h 1075801"/>
              <a:gd name="connsiteX5" fmla="*/ 0 w 857004"/>
              <a:gd name="connsiteY5" fmla="*/ 568378 h 1075801"/>
              <a:gd name="connsiteX6" fmla="*/ 35946 w 857004"/>
              <a:gd name="connsiteY6" fmla="*/ 425866 h 1075801"/>
              <a:gd name="connsiteX7" fmla="*/ 408146 w 857004"/>
              <a:gd name="connsiteY7" fmla="*/ 0 h 1075801"/>
              <a:gd name="connsiteX8" fmla="*/ 659106 w 857004"/>
              <a:gd name="connsiteY8" fmla="*/ 164965 h 107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04" h="1075801">
                <a:moveTo>
                  <a:pt x="659106" y="164965"/>
                </a:moveTo>
                <a:cubicBezTo>
                  <a:pt x="778503" y="338548"/>
                  <a:pt x="857004" y="632508"/>
                  <a:pt x="857004" y="965923"/>
                </a:cubicBezTo>
                <a:lnTo>
                  <a:pt x="851857" y="1075801"/>
                </a:lnTo>
                <a:lnTo>
                  <a:pt x="764697" y="1046312"/>
                </a:lnTo>
                <a:cubicBezTo>
                  <a:pt x="554997" y="963598"/>
                  <a:pt x="348538" y="846617"/>
                  <a:pt x="154217" y="697775"/>
                </a:cubicBezTo>
                <a:lnTo>
                  <a:pt x="0" y="568378"/>
                </a:lnTo>
                <a:lnTo>
                  <a:pt x="35946" y="425866"/>
                </a:lnTo>
                <a:cubicBezTo>
                  <a:pt x="116609" y="168929"/>
                  <a:pt x="253210" y="0"/>
                  <a:pt x="408146" y="0"/>
                </a:cubicBezTo>
                <a:cubicBezTo>
                  <a:pt x="501108" y="0"/>
                  <a:pt x="587468" y="60815"/>
                  <a:pt x="659106" y="164965"/>
                </a:cubicBezTo>
                <a:close/>
              </a:path>
            </a:pathLst>
          </a:custGeom>
          <a:solidFill>
            <a:srgbClr val="328FCE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6D83F3-D599-4E56-AE6E-516667C126E3}"/>
              </a:ext>
            </a:extLst>
          </p:cNvPr>
          <p:cNvSpPr/>
          <p:nvPr/>
        </p:nvSpPr>
        <p:spPr>
          <a:xfrm rot="18448823">
            <a:off x="3380749" y="4688531"/>
            <a:ext cx="892569" cy="1363468"/>
          </a:xfrm>
          <a:custGeom>
            <a:avLst/>
            <a:gdLst>
              <a:gd name="connsiteX0" fmla="*/ 892569 w 892569"/>
              <a:gd name="connsiteY0" fmla="*/ 507423 h 1363468"/>
              <a:gd name="connsiteX1" fmla="*/ 888596 w 892569"/>
              <a:gd name="connsiteY1" fmla="*/ 592212 h 1363468"/>
              <a:gd name="connsiteX2" fmla="*/ 448858 w 892569"/>
              <a:gd name="connsiteY2" fmla="*/ 1363468 h 1363468"/>
              <a:gd name="connsiteX3" fmla="*/ 0 w 892569"/>
              <a:gd name="connsiteY3" fmla="*/ 397545 h 1363468"/>
              <a:gd name="connsiteX4" fmla="*/ 35273 w 892569"/>
              <a:gd name="connsiteY4" fmla="*/ 21564 h 1363468"/>
              <a:gd name="connsiteX5" fmla="*/ 40712 w 892569"/>
              <a:gd name="connsiteY5" fmla="*/ 0 h 1363468"/>
              <a:gd name="connsiteX6" fmla="*/ 194929 w 892569"/>
              <a:gd name="connsiteY6" fmla="*/ 129397 h 1363468"/>
              <a:gd name="connsiteX7" fmla="*/ 805409 w 892569"/>
              <a:gd name="connsiteY7" fmla="*/ 477934 h 1363468"/>
              <a:gd name="connsiteX8" fmla="*/ 892569 w 892569"/>
              <a:gd name="connsiteY8" fmla="*/ 507423 h 13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569" h="1363468">
                <a:moveTo>
                  <a:pt x="892569" y="507423"/>
                </a:moveTo>
                <a:lnTo>
                  <a:pt x="888596" y="592212"/>
                </a:lnTo>
                <a:cubicBezTo>
                  <a:pt x="846742" y="1032367"/>
                  <a:pt x="665768" y="1363468"/>
                  <a:pt x="448858" y="1363468"/>
                </a:cubicBezTo>
                <a:cubicBezTo>
                  <a:pt x="200961" y="1363468"/>
                  <a:pt x="0" y="931010"/>
                  <a:pt x="0" y="397545"/>
                </a:cubicBezTo>
                <a:cubicBezTo>
                  <a:pt x="0" y="264179"/>
                  <a:pt x="12560" y="137125"/>
                  <a:pt x="35273" y="21564"/>
                </a:cubicBezTo>
                <a:lnTo>
                  <a:pt x="40712" y="0"/>
                </a:lnTo>
                <a:lnTo>
                  <a:pt x="194929" y="129397"/>
                </a:lnTo>
                <a:cubicBezTo>
                  <a:pt x="389250" y="278239"/>
                  <a:pt x="595709" y="395220"/>
                  <a:pt x="805409" y="477934"/>
                </a:cubicBezTo>
                <a:lnTo>
                  <a:pt x="892569" y="507423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73B712-170F-4B9E-A0AA-1493C23006BC}"/>
                  </a:ext>
                </a:extLst>
              </p:cNvPr>
              <p:cNvSpPr txBox="1"/>
              <p:nvPr/>
            </p:nvSpPr>
            <p:spPr>
              <a:xfrm>
                <a:off x="3227710" y="5102430"/>
                <a:ext cx="1302314" cy="70788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Free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000" b="1" dirty="0"/>
                  <a:t> atom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73B712-170F-4B9E-A0AA-1493C230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710" y="5102430"/>
                <a:ext cx="1302314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A32A1F-55A9-4F02-A218-5C41338BF736}"/>
              </a:ext>
            </a:extLst>
          </p:cNvPr>
          <p:cNvCxnSpPr>
            <a:cxnSpLocks/>
          </p:cNvCxnSpPr>
          <p:nvPr/>
        </p:nvCxnSpPr>
        <p:spPr>
          <a:xfrm flipH="1">
            <a:off x="2480323" y="2928570"/>
            <a:ext cx="6050" cy="2403322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A154BC-C01E-4F44-85C1-91FCCA3178B3}"/>
              </a:ext>
            </a:extLst>
          </p:cNvPr>
          <p:cNvSpPr/>
          <p:nvPr/>
        </p:nvSpPr>
        <p:spPr>
          <a:xfrm>
            <a:off x="492069" y="2928676"/>
            <a:ext cx="1990889" cy="2403217"/>
          </a:xfrm>
          <a:custGeom>
            <a:avLst/>
            <a:gdLst>
              <a:gd name="connsiteX0" fmla="*/ 1990889 w 1990889"/>
              <a:gd name="connsiteY0" fmla="*/ 0 h 2403217"/>
              <a:gd name="connsiteX1" fmla="*/ 1990889 w 1990889"/>
              <a:gd name="connsiteY1" fmla="*/ 2403103 h 2403217"/>
              <a:gd name="connsiteX2" fmla="*/ 1988255 w 1990889"/>
              <a:gd name="connsiteY2" fmla="*/ 2403217 h 2403217"/>
              <a:gd name="connsiteX3" fmla="*/ 234065 w 1990889"/>
              <a:gd name="connsiteY3" fmla="*/ 1770860 h 2403217"/>
              <a:gd name="connsiteX4" fmla="*/ 143545 w 1990889"/>
              <a:gd name="connsiteY4" fmla="*/ 1678329 h 2403217"/>
              <a:gd name="connsiteX5" fmla="*/ 89659 w 1990889"/>
              <a:gd name="connsiteY5" fmla="*/ 1587965 h 2403217"/>
              <a:gd name="connsiteX6" fmla="*/ 0 w 1990889"/>
              <a:gd name="connsiteY6" fmla="*/ 1223963 h 2403217"/>
              <a:gd name="connsiteX7" fmla="*/ 1790397 w 1990889"/>
              <a:gd name="connsiteY7" fmla="*/ 6214 h 2403217"/>
              <a:gd name="connsiteX8" fmla="*/ 1990889 w 1990889"/>
              <a:gd name="connsiteY8" fmla="*/ 0 h 24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889" h="2403217">
                <a:moveTo>
                  <a:pt x="1990889" y="0"/>
                </a:moveTo>
                <a:lnTo>
                  <a:pt x="1990889" y="2403103"/>
                </a:lnTo>
                <a:lnTo>
                  <a:pt x="1988255" y="2403217"/>
                </a:lnTo>
                <a:cubicBezTo>
                  <a:pt x="1282030" y="2403216"/>
                  <a:pt x="651022" y="2157057"/>
                  <a:pt x="234065" y="1770860"/>
                </a:cubicBezTo>
                <a:lnTo>
                  <a:pt x="143545" y="1678329"/>
                </a:lnTo>
                <a:lnTo>
                  <a:pt x="89659" y="1587965"/>
                </a:lnTo>
                <a:cubicBezTo>
                  <a:pt x="31390" y="1472976"/>
                  <a:pt x="0" y="1350720"/>
                  <a:pt x="0" y="1223963"/>
                </a:cubicBezTo>
                <a:cubicBezTo>
                  <a:pt x="0" y="590180"/>
                  <a:pt x="784757" y="68898"/>
                  <a:pt x="1790397" y="6214"/>
                </a:cubicBezTo>
                <a:lnTo>
                  <a:pt x="1990889" y="0"/>
                </a:lnTo>
                <a:close/>
              </a:path>
            </a:pathLst>
          </a:custGeom>
          <a:solidFill>
            <a:srgbClr val="EDF8B1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24F9B3-6A0B-4499-A93B-4DB181046B3F}"/>
              </a:ext>
            </a:extLst>
          </p:cNvPr>
          <p:cNvSpPr/>
          <p:nvPr/>
        </p:nvSpPr>
        <p:spPr>
          <a:xfrm>
            <a:off x="2482958" y="2928570"/>
            <a:ext cx="1997719" cy="2403209"/>
          </a:xfrm>
          <a:custGeom>
            <a:avLst/>
            <a:gdLst>
              <a:gd name="connsiteX0" fmla="*/ 3414 w 1997719"/>
              <a:gd name="connsiteY0" fmla="*/ 0 h 2403209"/>
              <a:gd name="connsiteX1" fmla="*/ 1997719 w 1997719"/>
              <a:gd name="connsiteY1" fmla="*/ 1224069 h 2403209"/>
              <a:gd name="connsiteX2" fmla="*/ 1908058 w 1997719"/>
              <a:gd name="connsiteY2" fmla="*/ 1588070 h 2403209"/>
              <a:gd name="connsiteX3" fmla="*/ 1873059 w 1997719"/>
              <a:gd name="connsiteY3" fmla="*/ 1646763 h 2403209"/>
              <a:gd name="connsiteX4" fmla="*/ 1751555 w 1997719"/>
              <a:gd name="connsiteY4" fmla="*/ 1770966 h 2403209"/>
              <a:gd name="connsiteX5" fmla="*/ 1585434 w 1997719"/>
              <a:gd name="connsiteY5" fmla="*/ 1909018 h 2403209"/>
              <a:gd name="connsiteX6" fmla="*/ 1477308 w 1997719"/>
              <a:gd name="connsiteY6" fmla="*/ 1981475 h 2403209"/>
              <a:gd name="connsiteX7" fmla="*/ 1393245 w 1997719"/>
              <a:gd name="connsiteY7" fmla="*/ 1910531 h 2403209"/>
              <a:gd name="connsiteX8" fmla="*/ 353600 w 1997719"/>
              <a:gd name="connsiteY8" fmla="*/ 1678973 h 2403209"/>
              <a:gd name="connsiteX9" fmla="*/ 465071 w 1997719"/>
              <a:gd name="connsiteY9" fmla="*/ 2233472 h 2403209"/>
              <a:gd name="connsiteX10" fmla="*/ 556291 w 1997719"/>
              <a:gd name="connsiteY10" fmla="*/ 2348715 h 2403209"/>
              <a:gd name="connsiteX11" fmla="*/ 510762 w 1997719"/>
              <a:gd name="connsiteY11" fmla="*/ 2358825 h 2403209"/>
              <a:gd name="connsiteX12" fmla="*/ 258403 w 1997719"/>
              <a:gd name="connsiteY12" fmla="*/ 2391991 h 2403209"/>
              <a:gd name="connsiteX13" fmla="*/ 0 w 1997719"/>
              <a:gd name="connsiteY13" fmla="*/ 2403209 h 2403209"/>
              <a:gd name="connsiteX14" fmla="*/ 0 w 1997719"/>
              <a:gd name="connsiteY14" fmla="*/ 106 h 2403209"/>
              <a:gd name="connsiteX15" fmla="*/ 3414 w 1997719"/>
              <a:gd name="connsiteY15" fmla="*/ 0 h 240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97719" h="2403209">
                <a:moveTo>
                  <a:pt x="3414" y="0"/>
                </a:moveTo>
                <a:cubicBezTo>
                  <a:pt x="1104839" y="0"/>
                  <a:pt x="1997718" y="548034"/>
                  <a:pt x="1997719" y="1224069"/>
                </a:cubicBezTo>
                <a:cubicBezTo>
                  <a:pt x="1997718" y="1350826"/>
                  <a:pt x="1966329" y="1473082"/>
                  <a:pt x="1908058" y="1588070"/>
                </a:cubicBezTo>
                <a:lnTo>
                  <a:pt x="1873059" y="1646763"/>
                </a:lnTo>
                <a:lnTo>
                  <a:pt x="1751555" y="1770966"/>
                </a:lnTo>
                <a:cubicBezTo>
                  <a:pt x="1699435" y="1819240"/>
                  <a:pt x="1643971" y="1865327"/>
                  <a:pt x="1585434" y="1909018"/>
                </a:cubicBezTo>
                <a:lnTo>
                  <a:pt x="1477308" y="1981475"/>
                </a:lnTo>
                <a:lnTo>
                  <a:pt x="1393245" y="1910531"/>
                </a:lnTo>
                <a:cubicBezTo>
                  <a:pt x="969908" y="1585923"/>
                  <a:pt x="504444" y="1482252"/>
                  <a:pt x="353600" y="1678973"/>
                </a:cubicBezTo>
                <a:cubicBezTo>
                  <a:pt x="259323" y="1801925"/>
                  <a:pt x="310258" y="2013117"/>
                  <a:pt x="465071" y="2233472"/>
                </a:cubicBezTo>
                <a:lnTo>
                  <a:pt x="556291" y="2348715"/>
                </a:lnTo>
                <a:lnTo>
                  <a:pt x="510762" y="2358825"/>
                </a:lnTo>
                <a:cubicBezTo>
                  <a:pt x="428270" y="2373381"/>
                  <a:pt x="344060" y="2384505"/>
                  <a:pt x="258403" y="2391991"/>
                </a:cubicBezTo>
                <a:lnTo>
                  <a:pt x="0" y="2403209"/>
                </a:lnTo>
                <a:lnTo>
                  <a:pt x="0" y="106"/>
                </a:lnTo>
                <a:lnTo>
                  <a:pt x="3414" y="0"/>
                </a:lnTo>
                <a:close/>
              </a:path>
            </a:pathLst>
          </a:custGeom>
          <a:solidFill>
            <a:srgbClr val="7FCDBB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BECBF-AE8B-470F-8BF0-0AC571C7AD9D}"/>
              </a:ext>
            </a:extLst>
          </p:cNvPr>
          <p:cNvSpPr txBox="1"/>
          <p:nvPr/>
        </p:nvSpPr>
        <p:spPr>
          <a:xfrm>
            <a:off x="2588439" y="3259432"/>
            <a:ext cx="14304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L-</a:t>
            </a:r>
            <a:r>
              <a:rPr lang="en-US" sz="2000" dirty="0" err="1"/>
              <a:t>connex</a:t>
            </a:r>
            <a:r>
              <a:rPr lang="en-US" sz="2000" dirty="0"/>
              <a:t> and no disruptive trio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A94B2-B6DF-4B2C-B695-6E5E453AF830}"/>
              </a:ext>
            </a:extLst>
          </p:cNvPr>
          <p:cNvSpPr txBox="1"/>
          <p:nvPr/>
        </p:nvSpPr>
        <p:spPr>
          <a:xfrm>
            <a:off x="869450" y="3259433"/>
            <a:ext cx="1580252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 L-</a:t>
            </a:r>
            <a:r>
              <a:rPr lang="en-US" sz="2000" dirty="0" err="1"/>
              <a:t>connex</a:t>
            </a:r>
            <a:r>
              <a:rPr lang="en-US" sz="2000" dirty="0"/>
              <a:t> or </a:t>
            </a:r>
          </a:p>
          <a:p>
            <a:pPr algn="ctr"/>
            <a:r>
              <a:rPr lang="en-US" sz="2000" dirty="0"/>
              <a:t>disruptive trio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FA50D-2283-4B51-AE17-235560B2EF72}"/>
              </a:ext>
            </a:extLst>
          </p:cNvPr>
          <p:cNvSpPr txBox="1"/>
          <p:nvPr/>
        </p:nvSpPr>
        <p:spPr>
          <a:xfrm>
            <a:off x="1735187" y="2953372"/>
            <a:ext cx="149252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Free-</a:t>
            </a:r>
            <a:r>
              <a:rPr lang="en-US" sz="2000" b="1" dirty="0" err="1"/>
              <a:t>connex</a:t>
            </a:r>
            <a:endParaRPr lang="en-US" sz="20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061D70-D7E2-40F6-A1D4-555D7F842E2C}"/>
              </a:ext>
            </a:extLst>
          </p:cNvPr>
          <p:cNvCxnSpPr/>
          <p:nvPr/>
        </p:nvCxnSpPr>
        <p:spPr>
          <a:xfrm>
            <a:off x="2471379" y="2209886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40D911-E893-4050-B67E-27DDDCAB6FDA}"/>
              </a:ext>
            </a:extLst>
          </p:cNvPr>
          <p:cNvSpPr/>
          <p:nvPr/>
        </p:nvSpPr>
        <p:spPr>
          <a:xfrm>
            <a:off x="486018" y="2928570"/>
            <a:ext cx="3988608" cy="2403322"/>
          </a:xfrm>
          <a:custGeom>
            <a:avLst/>
            <a:gdLst>
              <a:gd name="connsiteX0" fmla="*/ 1994304 w 3988608"/>
              <a:gd name="connsiteY0" fmla="*/ 0 h 2403322"/>
              <a:gd name="connsiteX1" fmla="*/ 3988608 w 3988608"/>
              <a:gd name="connsiteY1" fmla="*/ 1224069 h 2403322"/>
              <a:gd name="connsiteX2" fmla="*/ 3898948 w 3988608"/>
              <a:gd name="connsiteY2" fmla="*/ 1588070 h 2403322"/>
              <a:gd name="connsiteX3" fmla="*/ 3863949 w 3988608"/>
              <a:gd name="connsiteY3" fmla="*/ 1646763 h 2403322"/>
              <a:gd name="connsiteX4" fmla="*/ 3742444 w 3988608"/>
              <a:gd name="connsiteY4" fmla="*/ 1770966 h 2403322"/>
              <a:gd name="connsiteX5" fmla="*/ 1988255 w 3988608"/>
              <a:gd name="connsiteY5" fmla="*/ 2403322 h 2403322"/>
              <a:gd name="connsiteX6" fmla="*/ 234066 w 3988608"/>
              <a:gd name="connsiteY6" fmla="*/ 1770966 h 2403322"/>
              <a:gd name="connsiteX7" fmla="*/ 143546 w 3988608"/>
              <a:gd name="connsiteY7" fmla="*/ 1678436 h 2403322"/>
              <a:gd name="connsiteX8" fmla="*/ 89660 w 3988608"/>
              <a:gd name="connsiteY8" fmla="*/ 1588070 h 2403322"/>
              <a:gd name="connsiteX9" fmla="*/ 0 w 3988608"/>
              <a:gd name="connsiteY9" fmla="*/ 1224069 h 2403322"/>
              <a:gd name="connsiteX10" fmla="*/ 1994304 w 3988608"/>
              <a:gd name="connsiteY10" fmla="*/ 0 h 240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608" h="2403322">
                <a:moveTo>
                  <a:pt x="1994304" y="0"/>
                </a:moveTo>
                <a:cubicBezTo>
                  <a:pt x="3095728" y="0"/>
                  <a:pt x="3988608" y="548034"/>
                  <a:pt x="3988608" y="1224069"/>
                </a:cubicBezTo>
                <a:cubicBezTo>
                  <a:pt x="3988608" y="1350826"/>
                  <a:pt x="3957218" y="1473082"/>
                  <a:pt x="3898948" y="1588070"/>
                </a:cubicBezTo>
                <a:lnTo>
                  <a:pt x="3863949" y="1646763"/>
                </a:lnTo>
                <a:lnTo>
                  <a:pt x="3742444" y="1770966"/>
                </a:lnTo>
                <a:cubicBezTo>
                  <a:pt x="3325487" y="2157162"/>
                  <a:pt x="2694479" y="2403322"/>
                  <a:pt x="1988255" y="2403322"/>
                </a:cubicBezTo>
                <a:cubicBezTo>
                  <a:pt x="1282031" y="2403322"/>
                  <a:pt x="651023" y="2157162"/>
                  <a:pt x="234066" y="1770966"/>
                </a:cubicBezTo>
                <a:lnTo>
                  <a:pt x="143546" y="1678436"/>
                </a:lnTo>
                <a:lnTo>
                  <a:pt x="89660" y="1588070"/>
                </a:lnTo>
                <a:cubicBezTo>
                  <a:pt x="31390" y="1473082"/>
                  <a:pt x="0" y="1350826"/>
                  <a:pt x="0" y="1224069"/>
                </a:cubicBezTo>
                <a:cubicBezTo>
                  <a:pt x="0" y="548034"/>
                  <a:pt x="892880" y="0"/>
                  <a:pt x="1994304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889AF9-0D75-4C8D-9103-2D1BA63701F1}"/>
              </a:ext>
            </a:extLst>
          </p:cNvPr>
          <p:cNvSpPr/>
          <p:nvPr/>
        </p:nvSpPr>
        <p:spPr>
          <a:xfrm>
            <a:off x="200973" y="1856524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6A9CEB-86A0-4B0E-BCCC-4609A93E5B6D}"/>
              </a:ext>
            </a:extLst>
          </p:cNvPr>
          <p:cNvCxnSpPr>
            <a:cxnSpLocks/>
            <a:endCxn id="21" idx="5"/>
          </p:cNvCxnSpPr>
          <p:nvPr/>
        </p:nvCxnSpPr>
        <p:spPr>
          <a:xfrm flipH="1">
            <a:off x="2474273" y="2928570"/>
            <a:ext cx="6050" cy="2403322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8ACCBBE-CE4B-43FE-B578-3EAD829ED992}"/>
              </a:ext>
            </a:extLst>
          </p:cNvPr>
          <p:cNvSpPr/>
          <p:nvPr/>
        </p:nvSpPr>
        <p:spPr>
          <a:xfrm rot="18448823">
            <a:off x="3148169" y="4229375"/>
            <a:ext cx="897715" cy="1931845"/>
          </a:xfrm>
          <a:prstGeom prst="ellipse">
            <a:avLst/>
          </a:pr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6BE364-4B56-42E9-BC26-F33A00293B5C}"/>
                  </a:ext>
                </a:extLst>
              </p:cNvPr>
              <p:cNvSpPr txBox="1"/>
              <p:nvPr/>
            </p:nvSpPr>
            <p:spPr>
              <a:xfrm>
                <a:off x="64096" y="1327580"/>
                <a:ext cx="3857737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Helvetica Neue" panose="02000503000000020004"/>
                  </a:rPr>
                  <a:t>Tractable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400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6BE364-4B56-42E9-BC26-F33A00293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" y="1327580"/>
                <a:ext cx="3857737" cy="461665"/>
              </a:xfrm>
              <a:prstGeom prst="rect">
                <a:avLst/>
              </a:prstGeom>
              <a:blipFill>
                <a:blip r:embed="rId4"/>
                <a:stretch>
                  <a:fillRect l="-2532" t="-9211" b="-3026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40CC7049-0452-43C6-9F25-D2786C7331B9}"/>
              </a:ext>
            </a:extLst>
          </p:cNvPr>
          <p:cNvSpPr/>
          <p:nvPr/>
        </p:nvSpPr>
        <p:spPr>
          <a:xfrm>
            <a:off x="4863081" y="1758402"/>
            <a:ext cx="4619599" cy="4318974"/>
          </a:xfrm>
          <a:prstGeom prst="rect">
            <a:avLst/>
          </a:prstGeom>
          <a:solidFill>
            <a:srgbClr val="EDF8B1"/>
          </a:solidFill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C9CFF1-38E7-4725-9EB6-11CA9118846F}"/>
              </a:ext>
            </a:extLst>
          </p:cNvPr>
          <p:cNvSpPr/>
          <p:nvPr/>
        </p:nvSpPr>
        <p:spPr>
          <a:xfrm>
            <a:off x="5210342" y="2925352"/>
            <a:ext cx="1992896" cy="2348621"/>
          </a:xfrm>
          <a:custGeom>
            <a:avLst/>
            <a:gdLst>
              <a:gd name="connsiteX0" fmla="*/ 1992896 w 1992896"/>
              <a:gd name="connsiteY0" fmla="*/ 0 h 2348621"/>
              <a:gd name="connsiteX1" fmla="*/ 1992896 w 1992896"/>
              <a:gd name="connsiteY1" fmla="*/ 1086670 h 2348621"/>
              <a:gd name="connsiteX2" fmla="*/ 1987286 w 1992896"/>
              <a:gd name="connsiteY2" fmla="*/ 1086054 h 2348621"/>
              <a:gd name="connsiteX3" fmla="*/ 1408031 w 1992896"/>
              <a:gd name="connsiteY3" fmla="*/ 2093434 h 2348621"/>
              <a:gd name="connsiteX4" fmla="*/ 1419799 w 1992896"/>
              <a:gd name="connsiteY4" fmla="*/ 2296456 h 2348621"/>
              <a:gd name="connsiteX5" fmla="*/ 1429110 w 1992896"/>
              <a:gd name="connsiteY5" fmla="*/ 2348621 h 2348621"/>
              <a:gd name="connsiteX6" fmla="*/ 1232806 w 1992896"/>
              <a:gd name="connsiteY6" fmla="*/ 2305026 h 2348621"/>
              <a:gd name="connsiteX7" fmla="*/ 234066 w 1992896"/>
              <a:gd name="connsiteY7" fmla="*/ 1770922 h 2348621"/>
              <a:gd name="connsiteX8" fmla="*/ 143546 w 1992896"/>
              <a:gd name="connsiteY8" fmla="*/ 1678392 h 2348621"/>
              <a:gd name="connsiteX9" fmla="*/ 89660 w 1992896"/>
              <a:gd name="connsiteY9" fmla="*/ 1588026 h 2348621"/>
              <a:gd name="connsiteX10" fmla="*/ 0 w 1992896"/>
              <a:gd name="connsiteY10" fmla="*/ 1224025 h 2348621"/>
              <a:gd name="connsiteX11" fmla="*/ 1790398 w 1992896"/>
              <a:gd name="connsiteY11" fmla="*/ 6276 h 2348621"/>
              <a:gd name="connsiteX12" fmla="*/ 1992896 w 1992896"/>
              <a:gd name="connsiteY12" fmla="*/ 0 h 234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2896" h="2348621">
                <a:moveTo>
                  <a:pt x="1992896" y="0"/>
                </a:moveTo>
                <a:lnTo>
                  <a:pt x="1992896" y="1086670"/>
                </a:lnTo>
                <a:lnTo>
                  <a:pt x="1987286" y="1086054"/>
                </a:lnTo>
                <a:cubicBezTo>
                  <a:pt x="1667372" y="1086054"/>
                  <a:pt x="1408031" y="1537073"/>
                  <a:pt x="1408031" y="2093434"/>
                </a:cubicBezTo>
                <a:cubicBezTo>
                  <a:pt x="1408031" y="2162979"/>
                  <a:pt x="1412083" y="2230879"/>
                  <a:pt x="1419799" y="2296456"/>
                </a:cubicBezTo>
                <a:lnTo>
                  <a:pt x="1429110" y="2348621"/>
                </a:lnTo>
                <a:lnTo>
                  <a:pt x="1232806" y="2305026"/>
                </a:lnTo>
                <a:cubicBezTo>
                  <a:pt x="838876" y="2198966"/>
                  <a:pt x="494664" y="2012295"/>
                  <a:pt x="234066" y="1770922"/>
                </a:cubicBezTo>
                <a:lnTo>
                  <a:pt x="143546" y="1678392"/>
                </a:lnTo>
                <a:lnTo>
                  <a:pt x="89660" y="1588026"/>
                </a:lnTo>
                <a:cubicBezTo>
                  <a:pt x="31390" y="1473038"/>
                  <a:pt x="0" y="1350782"/>
                  <a:pt x="0" y="1224025"/>
                </a:cubicBezTo>
                <a:cubicBezTo>
                  <a:pt x="0" y="590242"/>
                  <a:pt x="784758" y="68960"/>
                  <a:pt x="1790398" y="6276"/>
                </a:cubicBezTo>
                <a:lnTo>
                  <a:pt x="1992896" y="0"/>
                </a:lnTo>
                <a:close/>
              </a:path>
            </a:pathLst>
          </a:custGeom>
          <a:pattFill prst="dot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9F3DD05-C2A9-4105-9BD2-3BCC67380C6F}"/>
              </a:ext>
            </a:extLst>
          </p:cNvPr>
          <p:cNvSpPr/>
          <p:nvPr/>
        </p:nvSpPr>
        <p:spPr>
          <a:xfrm>
            <a:off x="7203238" y="2925307"/>
            <a:ext cx="1995712" cy="1981476"/>
          </a:xfrm>
          <a:custGeom>
            <a:avLst/>
            <a:gdLst>
              <a:gd name="connsiteX0" fmla="*/ 1408 w 1995712"/>
              <a:gd name="connsiteY0" fmla="*/ 0 h 1981476"/>
              <a:gd name="connsiteX1" fmla="*/ 1995712 w 1995712"/>
              <a:gd name="connsiteY1" fmla="*/ 1224069 h 1981476"/>
              <a:gd name="connsiteX2" fmla="*/ 1906052 w 1995712"/>
              <a:gd name="connsiteY2" fmla="*/ 1588070 h 1981476"/>
              <a:gd name="connsiteX3" fmla="*/ 1871053 w 1995712"/>
              <a:gd name="connsiteY3" fmla="*/ 1646763 h 1981476"/>
              <a:gd name="connsiteX4" fmla="*/ 1749548 w 1995712"/>
              <a:gd name="connsiteY4" fmla="*/ 1770966 h 1981476"/>
              <a:gd name="connsiteX5" fmla="*/ 1583427 w 1995712"/>
              <a:gd name="connsiteY5" fmla="*/ 1909018 h 1981476"/>
              <a:gd name="connsiteX6" fmla="*/ 1475302 w 1995712"/>
              <a:gd name="connsiteY6" fmla="*/ 1981476 h 1981476"/>
              <a:gd name="connsiteX7" fmla="*/ 1391239 w 1995712"/>
              <a:gd name="connsiteY7" fmla="*/ 1910531 h 1981476"/>
              <a:gd name="connsiteX8" fmla="*/ 518143 w 1995712"/>
              <a:gd name="connsiteY8" fmla="*/ 1586514 h 1981476"/>
              <a:gd name="connsiteX9" fmla="*/ 494761 w 1995712"/>
              <a:gd name="connsiteY9" fmla="*/ 1594463 h 1981476"/>
              <a:gd name="connsiteX10" fmla="*/ 474717 w 1995712"/>
              <a:gd name="connsiteY10" fmla="*/ 1530242 h 1981476"/>
              <a:gd name="connsiteX11" fmla="*/ 68166 w 1995712"/>
              <a:gd name="connsiteY11" fmla="*/ 1094192 h 1981476"/>
              <a:gd name="connsiteX12" fmla="*/ 0 w 1995712"/>
              <a:gd name="connsiteY12" fmla="*/ 1086714 h 1981476"/>
              <a:gd name="connsiteX13" fmla="*/ 0 w 1995712"/>
              <a:gd name="connsiteY13" fmla="*/ 44 h 1981476"/>
              <a:gd name="connsiteX14" fmla="*/ 1408 w 1995712"/>
              <a:gd name="connsiteY14" fmla="*/ 0 h 19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5712" h="1981476">
                <a:moveTo>
                  <a:pt x="1408" y="0"/>
                </a:moveTo>
                <a:cubicBezTo>
                  <a:pt x="1102832" y="0"/>
                  <a:pt x="1995712" y="548034"/>
                  <a:pt x="1995712" y="1224069"/>
                </a:cubicBezTo>
                <a:cubicBezTo>
                  <a:pt x="1995712" y="1350826"/>
                  <a:pt x="1964322" y="1473082"/>
                  <a:pt x="1906052" y="1588070"/>
                </a:cubicBezTo>
                <a:lnTo>
                  <a:pt x="1871053" y="1646763"/>
                </a:lnTo>
                <a:lnTo>
                  <a:pt x="1749548" y="1770966"/>
                </a:lnTo>
                <a:cubicBezTo>
                  <a:pt x="1697428" y="1819241"/>
                  <a:pt x="1641964" y="1865327"/>
                  <a:pt x="1583427" y="1909018"/>
                </a:cubicBezTo>
                <a:lnTo>
                  <a:pt x="1475302" y="1981476"/>
                </a:lnTo>
                <a:lnTo>
                  <a:pt x="1391239" y="1910531"/>
                </a:lnTo>
                <a:cubicBezTo>
                  <a:pt x="1073736" y="1667075"/>
                  <a:pt x="732536" y="1547896"/>
                  <a:pt x="518143" y="1586514"/>
                </a:cubicBezTo>
                <a:lnTo>
                  <a:pt x="494761" y="1594463"/>
                </a:lnTo>
                <a:lnTo>
                  <a:pt x="474717" y="1530242"/>
                </a:lnTo>
                <a:cubicBezTo>
                  <a:pt x="383633" y="1295773"/>
                  <a:pt x="237279" y="1131577"/>
                  <a:pt x="68166" y="1094192"/>
                </a:cubicBezTo>
                <a:lnTo>
                  <a:pt x="0" y="1086714"/>
                </a:lnTo>
                <a:lnTo>
                  <a:pt x="0" y="44"/>
                </a:lnTo>
                <a:lnTo>
                  <a:pt x="1408" y="0"/>
                </a:lnTo>
                <a:close/>
              </a:path>
            </a:pathLst>
          </a:custGeom>
          <a:pattFill prst="dotGrid">
            <a:fgClr>
              <a:schemeClr val="bg2">
                <a:lumMod val="25000"/>
              </a:schemeClr>
            </a:fgClr>
            <a:bgClr>
              <a:srgbClr val="328FCE"/>
            </a:bgClr>
          </a:pattFill>
          <a:ln w="95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58FDAB-3C75-4F11-979B-3119BCC92397}"/>
              </a:ext>
            </a:extLst>
          </p:cNvPr>
          <p:cNvSpPr/>
          <p:nvPr/>
        </p:nvSpPr>
        <p:spPr>
          <a:xfrm>
            <a:off x="6618373" y="4011404"/>
            <a:ext cx="580224" cy="1317224"/>
          </a:xfrm>
          <a:custGeom>
            <a:avLst/>
            <a:gdLst>
              <a:gd name="connsiteX0" fmla="*/ 579255 w 580224"/>
              <a:gd name="connsiteY0" fmla="*/ 0 h 1317224"/>
              <a:gd name="connsiteX1" fmla="*/ 580224 w 580224"/>
              <a:gd name="connsiteY1" fmla="*/ 106 h 1317224"/>
              <a:gd name="connsiteX2" fmla="*/ 580224 w 580224"/>
              <a:gd name="connsiteY2" fmla="*/ 1317224 h 1317224"/>
              <a:gd name="connsiteX3" fmla="*/ 66828 w 580224"/>
              <a:gd name="connsiteY3" fmla="*/ 1272727 h 1317224"/>
              <a:gd name="connsiteX4" fmla="*/ 21079 w 580224"/>
              <a:gd name="connsiteY4" fmla="*/ 1262567 h 1317224"/>
              <a:gd name="connsiteX5" fmla="*/ 11768 w 580224"/>
              <a:gd name="connsiteY5" fmla="*/ 1210402 h 1317224"/>
              <a:gd name="connsiteX6" fmla="*/ 0 w 580224"/>
              <a:gd name="connsiteY6" fmla="*/ 1007380 h 1317224"/>
              <a:gd name="connsiteX7" fmla="*/ 579255 w 580224"/>
              <a:gd name="connsiteY7" fmla="*/ 0 h 131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0224" h="1317224">
                <a:moveTo>
                  <a:pt x="579255" y="0"/>
                </a:moveTo>
                <a:lnTo>
                  <a:pt x="580224" y="106"/>
                </a:lnTo>
                <a:lnTo>
                  <a:pt x="580224" y="1317224"/>
                </a:lnTo>
                <a:cubicBezTo>
                  <a:pt x="403668" y="1317224"/>
                  <a:pt x="231813" y="1301839"/>
                  <a:pt x="66828" y="1272727"/>
                </a:cubicBezTo>
                <a:lnTo>
                  <a:pt x="21079" y="1262567"/>
                </a:lnTo>
                <a:lnTo>
                  <a:pt x="11768" y="1210402"/>
                </a:lnTo>
                <a:cubicBezTo>
                  <a:pt x="4052" y="1144825"/>
                  <a:pt x="0" y="1076925"/>
                  <a:pt x="0" y="1007380"/>
                </a:cubicBezTo>
                <a:cubicBezTo>
                  <a:pt x="0" y="451019"/>
                  <a:pt x="259341" y="0"/>
                  <a:pt x="579255" y="0"/>
                </a:cubicBezTo>
                <a:close/>
              </a:path>
            </a:pathLst>
          </a:custGeom>
          <a:pattFill prst="dotGrid">
            <a:fgClr>
              <a:schemeClr val="bg2">
                <a:lumMod val="50000"/>
              </a:schemeClr>
            </a:fgClr>
            <a:bgClr>
              <a:srgbClr val="EDF8B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6DABF5-9715-4D60-9593-2C70D52A29AB}"/>
              </a:ext>
            </a:extLst>
          </p:cNvPr>
          <p:cNvSpPr txBox="1"/>
          <p:nvPr/>
        </p:nvSpPr>
        <p:spPr>
          <a:xfrm>
            <a:off x="6575913" y="933448"/>
            <a:ext cx="199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Helvetica Neue" panose="02000503000000020004"/>
              </a:rPr>
              <a:t>Selection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CB5113-FE6A-4F53-B842-4C344B521084}"/>
              </a:ext>
            </a:extLst>
          </p:cNvPr>
          <p:cNvSpPr txBox="1"/>
          <p:nvPr/>
        </p:nvSpPr>
        <p:spPr>
          <a:xfrm>
            <a:off x="1428961" y="954857"/>
            <a:ext cx="266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Helvetica Neue" panose="02000503000000020004"/>
              </a:rPr>
              <a:t>Direct Access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58CA5F-D535-4D0D-B969-ED250909971D}"/>
              </a:ext>
            </a:extLst>
          </p:cNvPr>
          <p:cNvCxnSpPr/>
          <p:nvPr/>
        </p:nvCxnSpPr>
        <p:spPr>
          <a:xfrm>
            <a:off x="7195703" y="2206622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4767BCA-65BA-4EEF-8A59-120036F8650E}"/>
              </a:ext>
            </a:extLst>
          </p:cNvPr>
          <p:cNvSpPr/>
          <p:nvPr/>
        </p:nvSpPr>
        <p:spPr>
          <a:xfrm>
            <a:off x="7757523" y="4906783"/>
            <a:ext cx="1377777" cy="972615"/>
          </a:xfrm>
          <a:custGeom>
            <a:avLst/>
            <a:gdLst>
              <a:gd name="connsiteX0" fmla="*/ 921018 w 1377777"/>
              <a:gd name="connsiteY0" fmla="*/ 0 h 972615"/>
              <a:gd name="connsiteX1" fmla="*/ 985886 w 1377777"/>
              <a:gd name="connsiteY1" fmla="*/ 54745 h 972615"/>
              <a:gd name="connsiteX2" fmla="*/ 1330349 w 1377777"/>
              <a:gd name="connsiteY2" fmla="*/ 873006 h 972615"/>
              <a:gd name="connsiteX3" fmla="*/ 290704 w 1377777"/>
              <a:gd name="connsiteY3" fmla="*/ 641448 h 972615"/>
              <a:gd name="connsiteX4" fmla="*/ 13803 w 1377777"/>
              <a:gd name="connsiteY4" fmla="*/ 384676 h 972615"/>
              <a:gd name="connsiteX5" fmla="*/ 0 w 1377777"/>
              <a:gd name="connsiteY5" fmla="*/ 367238 h 972615"/>
              <a:gd name="connsiteX6" fmla="*/ 196524 w 1377777"/>
              <a:gd name="connsiteY6" fmla="*/ 323594 h 972615"/>
              <a:gd name="connsiteX7" fmla="*/ 844581 w 1377777"/>
              <a:gd name="connsiteY7" fmla="*/ 51222 h 972615"/>
              <a:gd name="connsiteX8" fmla="*/ 921018 w 1377777"/>
              <a:gd name="connsiteY8" fmla="*/ 0 h 97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7777" h="972615">
                <a:moveTo>
                  <a:pt x="921018" y="0"/>
                </a:moveTo>
                <a:lnTo>
                  <a:pt x="985886" y="54745"/>
                </a:lnTo>
                <a:cubicBezTo>
                  <a:pt x="1309709" y="355789"/>
                  <a:pt x="1462337" y="700874"/>
                  <a:pt x="1330349" y="873006"/>
                </a:cubicBezTo>
                <a:cubicBezTo>
                  <a:pt x="1179506" y="1069727"/>
                  <a:pt x="714041" y="966056"/>
                  <a:pt x="290704" y="641448"/>
                </a:cubicBezTo>
                <a:cubicBezTo>
                  <a:pt x="184870" y="560296"/>
                  <a:pt x="91687" y="473018"/>
                  <a:pt x="13803" y="384676"/>
                </a:cubicBezTo>
                <a:lnTo>
                  <a:pt x="0" y="367238"/>
                </a:lnTo>
                <a:lnTo>
                  <a:pt x="196524" y="323594"/>
                </a:lnTo>
                <a:cubicBezTo>
                  <a:pt x="432882" y="259958"/>
                  <a:pt x="651341" y="167302"/>
                  <a:pt x="844581" y="51222"/>
                </a:cubicBezTo>
                <a:lnTo>
                  <a:pt x="921018" y="0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A7E777-867A-4DCC-AA9F-D71955846E30}"/>
              </a:ext>
            </a:extLst>
          </p:cNvPr>
          <p:cNvSpPr/>
          <p:nvPr/>
        </p:nvSpPr>
        <p:spPr>
          <a:xfrm>
            <a:off x="5682500" y="2202990"/>
            <a:ext cx="2993710" cy="1156448"/>
          </a:xfrm>
          <a:custGeom>
            <a:avLst/>
            <a:gdLst>
              <a:gd name="connsiteX0" fmla="*/ 1499779 w 2993710"/>
              <a:gd name="connsiteY0" fmla="*/ 0 h 1156448"/>
              <a:gd name="connsiteX1" fmla="*/ 2986476 w 2993710"/>
              <a:gd name="connsiteY1" fmla="*/ 1080040 h 1156448"/>
              <a:gd name="connsiteX2" fmla="*/ 2993710 w 2993710"/>
              <a:gd name="connsiteY2" fmla="*/ 1122287 h 1156448"/>
              <a:gd name="connsiteX3" fmla="*/ 2932332 w 2993710"/>
              <a:gd name="connsiteY3" fmla="*/ 1080837 h 1156448"/>
              <a:gd name="connsiteX4" fmla="*/ 1522146 w 2993710"/>
              <a:gd name="connsiteY4" fmla="*/ 722316 h 1156448"/>
              <a:gd name="connsiteX5" fmla="*/ 111960 w 2993710"/>
              <a:gd name="connsiteY5" fmla="*/ 1080837 h 1156448"/>
              <a:gd name="connsiteX6" fmla="*/ 0 w 2993710"/>
              <a:gd name="connsiteY6" fmla="*/ 1156448 h 1156448"/>
              <a:gd name="connsiteX7" fmla="*/ 13082 w 2993710"/>
              <a:gd name="connsiteY7" fmla="*/ 1080040 h 1156448"/>
              <a:gd name="connsiteX8" fmla="*/ 1499779 w 2993710"/>
              <a:gd name="connsiteY8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710" h="1156448">
                <a:moveTo>
                  <a:pt x="1499779" y="0"/>
                </a:moveTo>
                <a:cubicBezTo>
                  <a:pt x="2233124" y="0"/>
                  <a:pt x="2844972" y="463663"/>
                  <a:pt x="2986476" y="1080040"/>
                </a:cubicBezTo>
                <a:lnTo>
                  <a:pt x="2993710" y="1122287"/>
                </a:lnTo>
                <a:lnTo>
                  <a:pt x="2932332" y="1080837"/>
                </a:lnTo>
                <a:cubicBezTo>
                  <a:pt x="2571434" y="859325"/>
                  <a:pt x="2072858" y="722316"/>
                  <a:pt x="1522146" y="722316"/>
                </a:cubicBezTo>
                <a:cubicBezTo>
                  <a:pt x="971434" y="722316"/>
                  <a:pt x="472858" y="859325"/>
                  <a:pt x="111960" y="1080837"/>
                </a:cubicBezTo>
                <a:lnTo>
                  <a:pt x="0" y="1156448"/>
                </a:lnTo>
                <a:lnTo>
                  <a:pt x="13082" y="1080040"/>
                </a:lnTo>
                <a:cubicBezTo>
                  <a:pt x="154586" y="463663"/>
                  <a:pt x="766434" y="0"/>
                  <a:pt x="1499779" y="0"/>
                </a:cubicBezTo>
                <a:close/>
              </a:path>
            </a:pathLst>
          </a:custGeom>
          <a:pattFill prst="dot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69C3468-FB26-4ABF-9BF3-C595F4EC6D11}"/>
              </a:ext>
            </a:extLst>
          </p:cNvPr>
          <p:cNvSpPr/>
          <p:nvPr/>
        </p:nvSpPr>
        <p:spPr>
          <a:xfrm>
            <a:off x="4925297" y="1853259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3818251 w 4546600"/>
              <a:gd name="connsiteY6" fmla="*/ 1517493 h 2750482"/>
              <a:gd name="connsiteX7" fmla="*/ 3750913 w 4546600"/>
              <a:gd name="connsiteY7" fmla="*/ 1472017 h 2750482"/>
              <a:gd name="connsiteX8" fmla="*/ 3743679 w 4546600"/>
              <a:gd name="connsiteY8" fmla="*/ 1429770 h 2750482"/>
              <a:gd name="connsiteX9" fmla="*/ 2256982 w 4546600"/>
              <a:gd name="connsiteY9" fmla="*/ 349730 h 2750482"/>
              <a:gd name="connsiteX10" fmla="*/ 770285 w 4546600"/>
              <a:gd name="connsiteY10" fmla="*/ 1429770 h 2750482"/>
              <a:gd name="connsiteX11" fmla="*/ 757203 w 4546600"/>
              <a:gd name="connsiteY11" fmla="*/ 1506178 h 2750482"/>
              <a:gd name="connsiteX12" fmla="*/ 740447 w 4546600"/>
              <a:gd name="connsiteY12" fmla="*/ 1517493 h 2750482"/>
              <a:gd name="connsiteX13" fmla="*/ 285045 w 4546600"/>
              <a:gd name="connsiteY13" fmla="*/ 2296115 h 2750482"/>
              <a:gd name="connsiteX14" fmla="*/ 374705 w 4546600"/>
              <a:gd name="connsiteY14" fmla="*/ 2660116 h 2750482"/>
              <a:gd name="connsiteX15" fmla="*/ 428591 w 4546600"/>
              <a:gd name="connsiteY15" fmla="*/ 2750482 h 2750482"/>
              <a:gd name="connsiteX16" fmla="*/ 388244 w 4546600"/>
              <a:gd name="connsiteY16" fmla="*/ 2709239 h 2750482"/>
              <a:gd name="connsiteX17" fmla="*/ 0 w 4546600"/>
              <a:gd name="connsiteY17" fmla="*/ 1737684 h 2750482"/>
              <a:gd name="connsiteX18" fmla="*/ 2273300 w 4546600"/>
              <a:gd name="connsiteY18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2000350"/>
                  <a:pt x="4102750" y="1729085"/>
                  <a:pt x="3818251" y="1517493"/>
                </a:cubicBezTo>
                <a:lnTo>
                  <a:pt x="3750913" y="1472017"/>
                </a:lnTo>
                <a:lnTo>
                  <a:pt x="3743679" y="1429770"/>
                </a:lnTo>
                <a:cubicBezTo>
                  <a:pt x="3602175" y="813393"/>
                  <a:pt x="2990327" y="349730"/>
                  <a:pt x="2256982" y="349730"/>
                </a:cubicBezTo>
                <a:cubicBezTo>
                  <a:pt x="1523637" y="349730"/>
                  <a:pt x="911789" y="813393"/>
                  <a:pt x="770285" y="1429770"/>
                </a:cubicBezTo>
                <a:lnTo>
                  <a:pt x="757203" y="1506178"/>
                </a:lnTo>
                <a:lnTo>
                  <a:pt x="740447" y="1517493"/>
                </a:lnTo>
                <a:cubicBezTo>
                  <a:pt x="455948" y="1729085"/>
                  <a:pt x="285045" y="200035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pattFill prst="dotGrid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4E4973-7FE3-440E-9DFD-71A109C833B3}"/>
                  </a:ext>
                </a:extLst>
              </p:cNvPr>
              <p:cNvSpPr txBox="1"/>
              <p:nvPr/>
            </p:nvSpPr>
            <p:spPr>
              <a:xfrm>
                <a:off x="7945984" y="5099166"/>
                <a:ext cx="1302314" cy="70788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Free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000" b="1" dirty="0"/>
                  <a:t> atom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4E4973-7FE3-440E-9DFD-71A109C83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984" y="5099166"/>
                <a:ext cx="1302314" cy="707886"/>
              </a:xfrm>
              <a:prstGeom prst="rect">
                <a:avLst/>
              </a:prstGeom>
              <a:blipFill>
                <a:blip r:embed="rId6"/>
                <a:stretch>
                  <a:fillRect t="-4274" b="-1367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1667536-3957-4BB3-9E51-642C6A995D45}"/>
              </a:ext>
            </a:extLst>
          </p:cNvPr>
          <p:cNvSpPr/>
          <p:nvPr/>
        </p:nvSpPr>
        <p:spPr>
          <a:xfrm>
            <a:off x="7507403" y="4519770"/>
            <a:ext cx="269480" cy="752471"/>
          </a:xfrm>
          <a:custGeom>
            <a:avLst/>
            <a:gdLst>
              <a:gd name="connsiteX0" fmla="*/ 190596 w 269480"/>
              <a:gd name="connsiteY0" fmla="*/ 0 h 752471"/>
              <a:gd name="connsiteX1" fmla="*/ 223959 w 269480"/>
              <a:gd name="connsiteY1" fmla="*/ 106897 h 752471"/>
              <a:gd name="connsiteX2" fmla="*/ 269480 w 269480"/>
              <a:gd name="connsiteY2" fmla="*/ 499015 h 752471"/>
              <a:gd name="connsiteX3" fmla="*/ 257712 w 269480"/>
              <a:gd name="connsiteY3" fmla="*/ 702037 h 752471"/>
              <a:gd name="connsiteX4" fmla="*/ 248710 w 269480"/>
              <a:gd name="connsiteY4" fmla="*/ 752471 h 752471"/>
              <a:gd name="connsiteX5" fmla="*/ 158900 w 269480"/>
              <a:gd name="connsiteY5" fmla="*/ 639009 h 752471"/>
              <a:gd name="connsiteX6" fmla="*/ 47429 w 269480"/>
              <a:gd name="connsiteY6" fmla="*/ 84510 h 752471"/>
              <a:gd name="connsiteX7" fmla="*/ 118046 w 269480"/>
              <a:gd name="connsiteY7" fmla="*/ 24665 h 752471"/>
              <a:gd name="connsiteX8" fmla="*/ 190596 w 269480"/>
              <a:gd name="connsiteY8" fmla="*/ 0 h 75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80" h="752471">
                <a:moveTo>
                  <a:pt x="190596" y="0"/>
                </a:moveTo>
                <a:lnTo>
                  <a:pt x="223959" y="106897"/>
                </a:lnTo>
                <a:cubicBezTo>
                  <a:pt x="253271" y="227419"/>
                  <a:pt x="269480" y="359925"/>
                  <a:pt x="269480" y="499015"/>
                </a:cubicBezTo>
                <a:cubicBezTo>
                  <a:pt x="269480" y="568560"/>
                  <a:pt x="265428" y="636460"/>
                  <a:pt x="257712" y="702037"/>
                </a:cubicBezTo>
                <a:lnTo>
                  <a:pt x="248710" y="752471"/>
                </a:lnTo>
                <a:lnTo>
                  <a:pt x="158900" y="639009"/>
                </a:lnTo>
                <a:cubicBezTo>
                  <a:pt x="4087" y="418654"/>
                  <a:pt x="-46848" y="207461"/>
                  <a:pt x="47429" y="84510"/>
                </a:cubicBezTo>
                <a:cubicBezTo>
                  <a:pt x="66284" y="59920"/>
                  <a:pt x="90055" y="40024"/>
                  <a:pt x="118046" y="24665"/>
                </a:cubicBezTo>
                <a:lnTo>
                  <a:pt x="190596" y="0"/>
                </a:lnTo>
                <a:close/>
              </a:path>
            </a:pathLst>
          </a:custGeom>
          <a:solidFill>
            <a:srgbClr val="8DA0CB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69DA676-6583-4470-B152-42625BCC00B2}"/>
              </a:ext>
            </a:extLst>
          </p:cNvPr>
          <p:cNvSpPr/>
          <p:nvPr/>
        </p:nvSpPr>
        <p:spPr>
          <a:xfrm>
            <a:off x="7507404" y="4504670"/>
            <a:ext cx="1171137" cy="769351"/>
          </a:xfrm>
          <a:custGeom>
            <a:avLst/>
            <a:gdLst>
              <a:gd name="connsiteX0" fmla="*/ 331045 w 1171137"/>
              <a:gd name="connsiteY0" fmla="*/ 837 h 769351"/>
              <a:gd name="connsiteX1" fmla="*/ 1087074 w 1171137"/>
              <a:gd name="connsiteY1" fmla="*/ 331168 h 769351"/>
              <a:gd name="connsiteX2" fmla="*/ 1171137 w 1171137"/>
              <a:gd name="connsiteY2" fmla="*/ 402113 h 769351"/>
              <a:gd name="connsiteX3" fmla="*/ 1094700 w 1171137"/>
              <a:gd name="connsiteY3" fmla="*/ 453335 h 769351"/>
              <a:gd name="connsiteX4" fmla="*/ 446643 w 1171137"/>
              <a:gd name="connsiteY4" fmla="*/ 725707 h 769351"/>
              <a:gd name="connsiteX5" fmla="*/ 250119 w 1171137"/>
              <a:gd name="connsiteY5" fmla="*/ 769351 h 769351"/>
              <a:gd name="connsiteX6" fmla="*/ 158900 w 1171137"/>
              <a:gd name="connsiteY6" fmla="*/ 654109 h 769351"/>
              <a:gd name="connsiteX7" fmla="*/ 47429 w 1171137"/>
              <a:gd name="connsiteY7" fmla="*/ 99610 h 769351"/>
              <a:gd name="connsiteX8" fmla="*/ 331045 w 1171137"/>
              <a:gd name="connsiteY8" fmla="*/ 837 h 7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137" h="769351">
                <a:moveTo>
                  <a:pt x="331045" y="837"/>
                </a:moveTo>
                <a:cubicBezTo>
                  <a:pt x="541446" y="11712"/>
                  <a:pt x="822488" y="128288"/>
                  <a:pt x="1087074" y="331168"/>
                </a:cubicBezTo>
                <a:lnTo>
                  <a:pt x="1171137" y="402113"/>
                </a:lnTo>
                <a:lnTo>
                  <a:pt x="1094700" y="453335"/>
                </a:lnTo>
                <a:cubicBezTo>
                  <a:pt x="901460" y="569415"/>
                  <a:pt x="683001" y="662071"/>
                  <a:pt x="446643" y="725707"/>
                </a:cubicBezTo>
                <a:lnTo>
                  <a:pt x="250119" y="769351"/>
                </a:lnTo>
                <a:lnTo>
                  <a:pt x="158900" y="654109"/>
                </a:lnTo>
                <a:cubicBezTo>
                  <a:pt x="4087" y="433754"/>
                  <a:pt x="-46848" y="222561"/>
                  <a:pt x="47429" y="99610"/>
                </a:cubicBezTo>
                <a:cubicBezTo>
                  <a:pt x="103995" y="25840"/>
                  <a:pt x="204804" y="-5688"/>
                  <a:pt x="331045" y="837"/>
                </a:cubicBezTo>
                <a:close/>
              </a:path>
            </a:pathLst>
          </a:custGeom>
          <a:solidFill>
            <a:srgbClr val="328FCE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532D37-DF37-4FDB-94A7-F38DB1C6AC00}"/>
              </a:ext>
            </a:extLst>
          </p:cNvPr>
          <p:cNvSpPr/>
          <p:nvPr/>
        </p:nvSpPr>
        <p:spPr>
          <a:xfrm>
            <a:off x="5664751" y="2925306"/>
            <a:ext cx="3035056" cy="1982974"/>
          </a:xfrm>
          <a:custGeom>
            <a:avLst/>
            <a:gdLst>
              <a:gd name="connsiteX0" fmla="*/ 1539895 w 3035056"/>
              <a:gd name="connsiteY0" fmla="*/ 0 h 1982974"/>
              <a:gd name="connsiteX1" fmla="*/ 2950081 w 3035056"/>
              <a:gd name="connsiteY1" fmla="*/ 358521 h 1982974"/>
              <a:gd name="connsiteX2" fmla="*/ 3011459 w 3035056"/>
              <a:gd name="connsiteY2" fmla="*/ 399971 h 1982974"/>
              <a:gd name="connsiteX3" fmla="*/ 3027221 w 3035056"/>
              <a:gd name="connsiteY3" fmla="*/ 492029 h 1982974"/>
              <a:gd name="connsiteX4" fmla="*/ 3035056 w 3035056"/>
              <a:gd name="connsiteY4" fmla="*/ 630329 h 1982974"/>
              <a:gd name="connsiteX5" fmla="*/ 1517528 w 3035056"/>
              <a:gd name="connsiteY5" fmla="*/ 1982974 h 1982974"/>
              <a:gd name="connsiteX6" fmla="*/ 0 w 3035056"/>
              <a:gd name="connsiteY6" fmla="*/ 630329 h 1982974"/>
              <a:gd name="connsiteX7" fmla="*/ 7835 w 3035056"/>
              <a:gd name="connsiteY7" fmla="*/ 492029 h 1982974"/>
              <a:gd name="connsiteX8" fmla="*/ 17749 w 3035056"/>
              <a:gd name="connsiteY8" fmla="*/ 434132 h 1982974"/>
              <a:gd name="connsiteX9" fmla="*/ 129709 w 3035056"/>
              <a:gd name="connsiteY9" fmla="*/ 358521 h 1982974"/>
              <a:gd name="connsiteX10" fmla="*/ 1539895 w 3035056"/>
              <a:gd name="connsiteY10" fmla="*/ 0 h 19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5056" h="1982974">
                <a:moveTo>
                  <a:pt x="1539895" y="0"/>
                </a:moveTo>
                <a:cubicBezTo>
                  <a:pt x="2090607" y="0"/>
                  <a:pt x="2589183" y="137009"/>
                  <a:pt x="2950081" y="358521"/>
                </a:cubicBezTo>
                <a:lnTo>
                  <a:pt x="3011459" y="399971"/>
                </a:lnTo>
                <a:lnTo>
                  <a:pt x="3027221" y="492029"/>
                </a:lnTo>
                <a:cubicBezTo>
                  <a:pt x="3032402" y="537501"/>
                  <a:pt x="3035056" y="583639"/>
                  <a:pt x="3035056" y="630329"/>
                </a:cubicBezTo>
                <a:cubicBezTo>
                  <a:pt x="3035056" y="1377374"/>
                  <a:pt x="2355636" y="1982974"/>
                  <a:pt x="1517528" y="1982974"/>
                </a:cubicBezTo>
                <a:cubicBezTo>
                  <a:pt x="679420" y="1982974"/>
                  <a:pt x="0" y="1377374"/>
                  <a:pt x="0" y="630329"/>
                </a:cubicBezTo>
                <a:cubicBezTo>
                  <a:pt x="0" y="583639"/>
                  <a:pt x="2654" y="537501"/>
                  <a:pt x="7835" y="492029"/>
                </a:cubicBezTo>
                <a:lnTo>
                  <a:pt x="17749" y="434132"/>
                </a:lnTo>
                <a:lnTo>
                  <a:pt x="129709" y="358521"/>
                </a:lnTo>
                <a:cubicBezTo>
                  <a:pt x="490607" y="137009"/>
                  <a:pt x="989183" y="0"/>
                  <a:pt x="1539895" y="0"/>
                </a:cubicBez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292BF5E-E2E0-47A2-9A84-5AA2AF09265B}"/>
              </a:ext>
            </a:extLst>
          </p:cNvPr>
          <p:cNvSpPr/>
          <p:nvPr/>
        </p:nvSpPr>
        <p:spPr>
          <a:xfrm>
            <a:off x="6639452" y="5273972"/>
            <a:ext cx="1116272" cy="752193"/>
          </a:xfrm>
          <a:custGeom>
            <a:avLst/>
            <a:gdLst>
              <a:gd name="connsiteX0" fmla="*/ 0 w 1116272"/>
              <a:gd name="connsiteY0" fmla="*/ 0 h 752193"/>
              <a:gd name="connsiteX1" fmla="*/ 45749 w 1116272"/>
              <a:gd name="connsiteY1" fmla="*/ 10160 h 752193"/>
              <a:gd name="connsiteX2" fmla="*/ 559145 w 1116272"/>
              <a:gd name="connsiteY2" fmla="*/ 54657 h 752193"/>
              <a:gd name="connsiteX3" fmla="*/ 1072541 w 1116272"/>
              <a:gd name="connsiteY3" fmla="*/ 10160 h 752193"/>
              <a:gd name="connsiteX4" fmla="*/ 1116272 w 1116272"/>
              <a:gd name="connsiteY4" fmla="*/ 449 h 752193"/>
              <a:gd name="connsiteX5" fmla="*/ 1091910 w 1116272"/>
              <a:gd name="connsiteY5" fmla="*/ 136931 h 752193"/>
              <a:gd name="connsiteX6" fmla="*/ 558176 w 1116272"/>
              <a:gd name="connsiteY6" fmla="*/ 752193 h 752193"/>
              <a:gd name="connsiteX7" fmla="*/ 24442 w 1116272"/>
              <a:gd name="connsiteY7" fmla="*/ 136931 h 752193"/>
              <a:gd name="connsiteX8" fmla="*/ 0 w 1116272"/>
              <a:gd name="connsiteY8" fmla="*/ 0 h 7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272" h="752193">
                <a:moveTo>
                  <a:pt x="0" y="0"/>
                </a:moveTo>
                <a:lnTo>
                  <a:pt x="45749" y="10160"/>
                </a:lnTo>
                <a:cubicBezTo>
                  <a:pt x="210734" y="39272"/>
                  <a:pt x="382589" y="54657"/>
                  <a:pt x="559145" y="54657"/>
                </a:cubicBezTo>
                <a:cubicBezTo>
                  <a:pt x="735701" y="54657"/>
                  <a:pt x="907556" y="39272"/>
                  <a:pt x="1072541" y="10160"/>
                </a:cubicBezTo>
                <a:lnTo>
                  <a:pt x="1116272" y="449"/>
                </a:lnTo>
                <a:lnTo>
                  <a:pt x="1091910" y="136931"/>
                </a:lnTo>
                <a:cubicBezTo>
                  <a:pt x="1003975" y="498495"/>
                  <a:pt x="798112" y="752193"/>
                  <a:pt x="558176" y="752193"/>
                </a:cubicBezTo>
                <a:cubicBezTo>
                  <a:pt x="318240" y="752193"/>
                  <a:pt x="112377" y="498495"/>
                  <a:pt x="24442" y="136931"/>
                </a:cubicBezTo>
                <a:lnTo>
                  <a:pt x="0" y="0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7F031A5-C36A-4D9F-A03A-B277CA5319BD}"/>
              </a:ext>
            </a:extLst>
          </p:cNvPr>
          <p:cNvSpPr/>
          <p:nvPr/>
        </p:nvSpPr>
        <p:spPr>
          <a:xfrm>
            <a:off x="7755724" y="5272240"/>
            <a:ext cx="1798" cy="2180"/>
          </a:xfrm>
          <a:custGeom>
            <a:avLst/>
            <a:gdLst>
              <a:gd name="connsiteX0" fmla="*/ 389 w 1798"/>
              <a:gd name="connsiteY0" fmla="*/ 0 h 2180"/>
              <a:gd name="connsiteX1" fmla="*/ 1798 w 1798"/>
              <a:gd name="connsiteY1" fmla="*/ 1780 h 2180"/>
              <a:gd name="connsiteX2" fmla="*/ 0 w 1798"/>
              <a:gd name="connsiteY2" fmla="*/ 2180 h 2180"/>
              <a:gd name="connsiteX3" fmla="*/ 389 w 1798"/>
              <a:gd name="connsiteY3" fmla="*/ 0 h 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" h="2180">
                <a:moveTo>
                  <a:pt x="389" y="0"/>
                </a:moveTo>
                <a:lnTo>
                  <a:pt x="1798" y="1780"/>
                </a:lnTo>
                <a:lnTo>
                  <a:pt x="0" y="2180"/>
                </a:lnTo>
                <a:lnTo>
                  <a:pt x="389" y="0"/>
                </a:lnTo>
                <a:close/>
              </a:path>
            </a:pathLst>
          </a:custGeom>
          <a:solidFill>
            <a:srgbClr val="8DA0CB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573EF3-0A03-4114-BA19-D699E869276A}"/>
              </a:ext>
            </a:extLst>
          </p:cNvPr>
          <p:cNvSpPr txBox="1"/>
          <p:nvPr/>
        </p:nvSpPr>
        <p:spPr>
          <a:xfrm>
            <a:off x="6922359" y="5510641"/>
            <a:ext cx="564577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Full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908EB87-7A10-44B3-9548-98E7812C04AE}"/>
              </a:ext>
            </a:extLst>
          </p:cNvPr>
          <p:cNvSpPr/>
          <p:nvPr/>
        </p:nvSpPr>
        <p:spPr>
          <a:xfrm>
            <a:off x="7198597" y="4011510"/>
            <a:ext cx="557516" cy="1317118"/>
          </a:xfrm>
          <a:custGeom>
            <a:avLst/>
            <a:gdLst>
              <a:gd name="connsiteX0" fmla="*/ 0 w 557516"/>
              <a:gd name="connsiteY0" fmla="*/ 0 h 1317118"/>
              <a:gd name="connsiteX1" fmla="*/ 72807 w 557516"/>
              <a:gd name="connsiteY1" fmla="*/ 7988 h 1317118"/>
              <a:gd name="connsiteX2" fmla="*/ 479358 w 557516"/>
              <a:gd name="connsiteY2" fmla="*/ 444038 h 1317118"/>
              <a:gd name="connsiteX3" fmla="*/ 499402 w 557516"/>
              <a:gd name="connsiteY3" fmla="*/ 508259 h 1317118"/>
              <a:gd name="connsiteX4" fmla="*/ 426852 w 557516"/>
              <a:gd name="connsiteY4" fmla="*/ 532924 h 1317118"/>
              <a:gd name="connsiteX5" fmla="*/ 356235 w 557516"/>
              <a:gd name="connsiteY5" fmla="*/ 592769 h 1317118"/>
              <a:gd name="connsiteX6" fmla="*/ 467706 w 557516"/>
              <a:gd name="connsiteY6" fmla="*/ 1147268 h 1317118"/>
              <a:gd name="connsiteX7" fmla="*/ 557516 w 557516"/>
              <a:gd name="connsiteY7" fmla="*/ 1260730 h 1317118"/>
              <a:gd name="connsiteX8" fmla="*/ 557127 w 557516"/>
              <a:gd name="connsiteY8" fmla="*/ 1262910 h 1317118"/>
              <a:gd name="connsiteX9" fmla="*/ 513396 w 557516"/>
              <a:gd name="connsiteY9" fmla="*/ 1272621 h 1317118"/>
              <a:gd name="connsiteX10" fmla="*/ 0 w 557516"/>
              <a:gd name="connsiteY10" fmla="*/ 1317118 h 1317118"/>
              <a:gd name="connsiteX11" fmla="*/ 0 w 557516"/>
              <a:gd name="connsiteY11" fmla="*/ 0 h 131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7516" h="1317118">
                <a:moveTo>
                  <a:pt x="0" y="0"/>
                </a:moveTo>
                <a:lnTo>
                  <a:pt x="72807" y="7988"/>
                </a:lnTo>
                <a:cubicBezTo>
                  <a:pt x="241920" y="45373"/>
                  <a:pt x="388274" y="209569"/>
                  <a:pt x="479358" y="444038"/>
                </a:cubicBezTo>
                <a:lnTo>
                  <a:pt x="499402" y="508259"/>
                </a:lnTo>
                <a:lnTo>
                  <a:pt x="426852" y="532924"/>
                </a:lnTo>
                <a:cubicBezTo>
                  <a:pt x="398861" y="548283"/>
                  <a:pt x="375090" y="568179"/>
                  <a:pt x="356235" y="592769"/>
                </a:cubicBezTo>
                <a:cubicBezTo>
                  <a:pt x="261958" y="715720"/>
                  <a:pt x="312893" y="926913"/>
                  <a:pt x="467706" y="1147268"/>
                </a:cubicBezTo>
                <a:lnTo>
                  <a:pt x="557516" y="1260730"/>
                </a:lnTo>
                <a:lnTo>
                  <a:pt x="557127" y="1262910"/>
                </a:lnTo>
                <a:lnTo>
                  <a:pt x="513396" y="1272621"/>
                </a:lnTo>
                <a:cubicBezTo>
                  <a:pt x="348411" y="1301733"/>
                  <a:pt x="176556" y="1317118"/>
                  <a:pt x="0" y="1317118"/>
                </a:cubicBezTo>
                <a:lnTo>
                  <a:pt x="0" y="0"/>
                </a:lnTo>
                <a:close/>
              </a:path>
            </a:pathLst>
          </a:custGeom>
          <a:solidFill>
            <a:srgbClr val="7FC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E3D1828-AEDB-4543-9F7C-684276B4E670}"/>
              </a:ext>
            </a:extLst>
          </p:cNvPr>
          <p:cNvSpPr/>
          <p:nvPr/>
        </p:nvSpPr>
        <p:spPr>
          <a:xfrm>
            <a:off x="6627610" y="4011404"/>
            <a:ext cx="1132879" cy="896876"/>
          </a:xfrm>
          <a:custGeom>
            <a:avLst/>
            <a:gdLst>
              <a:gd name="connsiteX0" fmla="*/ 567125 w 1132879"/>
              <a:gd name="connsiteY0" fmla="*/ 0 h 896876"/>
              <a:gd name="connsiteX1" fmla="*/ 1100859 w 1132879"/>
              <a:gd name="connsiteY1" fmla="*/ 615262 h 896876"/>
              <a:gd name="connsiteX2" fmla="*/ 1132879 w 1132879"/>
              <a:gd name="connsiteY2" fmla="*/ 794650 h 896876"/>
              <a:gd name="connsiteX3" fmla="*/ 1005937 w 1132879"/>
              <a:gd name="connsiteY3" fmla="*/ 836064 h 896876"/>
              <a:gd name="connsiteX4" fmla="*/ 554670 w 1132879"/>
              <a:gd name="connsiteY4" fmla="*/ 896876 h 896876"/>
              <a:gd name="connsiteX5" fmla="*/ 103403 w 1132879"/>
              <a:gd name="connsiteY5" fmla="*/ 836064 h 896876"/>
              <a:gd name="connsiteX6" fmla="*/ 0 w 1132879"/>
              <a:gd name="connsiteY6" fmla="*/ 802330 h 896876"/>
              <a:gd name="connsiteX7" fmla="*/ 33391 w 1132879"/>
              <a:gd name="connsiteY7" fmla="*/ 615262 h 896876"/>
              <a:gd name="connsiteX8" fmla="*/ 567125 w 1132879"/>
              <a:gd name="connsiteY8" fmla="*/ 0 h 89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879" h="896876">
                <a:moveTo>
                  <a:pt x="567125" y="0"/>
                </a:moveTo>
                <a:cubicBezTo>
                  <a:pt x="807061" y="0"/>
                  <a:pt x="1012924" y="253698"/>
                  <a:pt x="1100859" y="615262"/>
                </a:cubicBezTo>
                <a:lnTo>
                  <a:pt x="1132879" y="794650"/>
                </a:lnTo>
                <a:lnTo>
                  <a:pt x="1005937" y="836064"/>
                </a:lnTo>
                <a:cubicBezTo>
                  <a:pt x="863382" y="875586"/>
                  <a:pt x="711815" y="896876"/>
                  <a:pt x="554670" y="896876"/>
                </a:cubicBezTo>
                <a:cubicBezTo>
                  <a:pt x="397525" y="896876"/>
                  <a:pt x="245959" y="875586"/>
                  <a:pt x="103403" y="836064"/>
                </a:cubicBezTo>
                <a:lnTo>
                  <a:pt x="0" y="802330"/>
                </a:lnTo>
                <a:lnTo>
                  <a:pt x="33391" y="615262"/>
                </a:lnTo>
                <a:cubicBezTo>
                  <a:pt x="121327" y="253698"/>
                  <a:pt x="327190" y="0"/>
                  <a:pt x="567125" y="0"/>
                </a:cubicBezTo>
                <a:close/>
              </a:path>
            </a:pathLst>
          </a:custGeom>
          <a:solidFill>
            <a:srgbClr val="328FCE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669049-1884-4550-A046-E06B89B356E6}"/>
              </a:ext>
            </a:extLst>
          </p:cNvPr>
          <p:cNvSpPr txBox="1"/>
          <p:nvPr/>
        </p:nvSpPr>
        <p:spPr>
          <a:xfrm>
            <a:off x="7306713" y="3256168"/>
            <a:ext cx="14304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L-</a:t>
            </a:r>
            <a:r>
              <a:rPr lang="en-US" sz="2000" dirty="0" err="1"/>
              <a:t>connex</a:t>
            </a:r>
            <a:r>
              <a:rPr lang="en-US" sz="2000" dirty="0"/>
              <a:t> and no disruptive trio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6CC99F-EDB7-43F7-9C0C-A6AAECE46EB8}"/>
              </a:ext>
            </a:extLst>
          </p:cNvPr>
          <p:cNvSpPr txBox="1"/>
          <p:nvPr/>
        </p:nvSpPr>
        <p:spPr>
          <a:xfrm>
            <a:off x="5587724" y="3256169"/>
            <a:ext cx="1580252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 L-</a:t>
            </a:r>
            <a:r>
              <a:rPr lang="en-US" sz="2000" dirty="0" err="1"/>
              <a:t>connex</a:t>
            </a:r>
            <a:r>
              <a:rPr lang="en-US" sz="2000" dirty="0"/>
              <a:t> or </a:t>
            </a:r>
          </a:p>
          <a:p>
            <a:pPr algn="ctr"/>
            <a:r>
              <a:rPr lang="en-US" sz="2000" dirty="0"/>
              <a:t>disruptive trio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512ED7-8742-4AE6-8D28-7DC1A0C0C5A9}"/>
              </a:ext>
            </a:extLst>
          </p:cNvPr>
          <p:cNvSpPr txBox="1"/>
          <p:nvPr/>
        </p:nvSpPr>
        <p:spPr>
          <a:xfrm>
            <a:off x="6453461" y="2950108"/>
            <a:ext cx="149252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Free-</a:t>
            </a:r>
            <a:r>
              <a:rPr lang="en-US" sz="2000" b="1" dirty="0" err="1"/>
              <a:t>connex</a:t>
            </a:r>
            <a:endParaRPr lang="en-US" sz="2000" b="1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2A41625-F8FA-4E59-BD67-48FC9F847C06}"/>
              </a:ext>
            </a:extLst>
          </p:cNvPr>
          <p:cNvCxnSpPr>
            <a:cxnSpLocks/>
          </p:cNvCxnSpPr>
          <p:nvPr/>
        </p:nvCxnSpPr>
        <p:spPr>
          <a:xfrm flipH="1">
            <a:off x="7198597" y="2925306"/>
            <a:ext cx="6050" cy="2403322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05B087-8552-4D1E-8AED-0264175752B9}"/>
                  </a:ext>
                </a:extLst>
              </p:cNvPr>
              <p:cNvSpPr/>
              <p:nvPr/>
            </p:nvSpPr>
            <p:spPr>
              <a:xfrm>
                <a:off x="6307771" y="2224422"/>
                <a:ext cx="185275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/>
                  <a:t>Maximal </a:t>
                </a:r>
                <a:br>
                  <a:rPr lang="en-US" sz="2000" b="1" dirty="0"/>
                </a:br>
                <a:r>
                  <a:rPr lang="en-US" sz="2000" b="1" dirty="0"/>
                  <a:t>hyperedges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2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105B087-8552-4D1E-8AED-026417575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71" y="2224422"/>
                <a:ext cx="1852751" cy="707886"/>
              </a:xfrm>
              <a:prstGeom prst="rect">
                <a:avLst/>
              </a:prstGeom>
              <a:blipFill>
                <a:blip r:embed="rId7"/>
                <a:stretch>
                  <a:fillRect l="-3289" t="-5172" r="-2632" b="-14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D27C2B26-A4BD-4438-809C-8A21721059EE}"/>
              </a:ext>
            </a:extLst>
          </p:cNvPr>
          <p:cNvSpPr txBox="1"/>
          <p:nvPr/>
        </p:nvSpPr>
        <p:spPr>
          <a:xfrm>
            <a:off x="6751672" y="1800055"/>
            <a:ext cx="90595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Acyclic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87AAC7B-9BEF-429D-A5D2-A13B5B6C7DD4}"/>
              </a:ext>
            </a:extLst>
          </p:cNvPr>
          <p:cNvSpPr/>
          <p:nvPr/>
        </p:nvSpPr>
        <p:spPr>
          <a:xfrm>
            <a:off x="5207448" y="2925306"/>
            <a:ext cx="3988608" cy="2403322"/>
          </a:xfrm>
          <a:custGeom>
            <a:avLst/>
            <a:gdLst>
              <a:gd name="connsiteX0" fmla="*/ 1994304 w 3988608"/>
              <a:gd name="connsiteY0" fmla="*/ 0 h 2403322"/>
              <a:gd name="connsiteX1" fmla="*/ 3988608 w 3988608"/>
              <a:gd name="connsiteY1" fmla="*/ 1224069 h 2403322"/>
              <a:gd name="connsiteX2" fmla="*/ 3898948 w 3988608"/>
              <a:gd name="connsiteY2" fmla="*/ 1588070 h 2403322"/>
              <a:gd name="connsiteX3" fmla="*/ 3863949 w 3988608"/>
              <a:gd name="connsiteY3" fmla="*/ 1646763 h 2403322"/>
              <a:gd name="connsiteX4" fmla="*/ 3742444 w 3988608"/>
              <a:gd name="connsiteY4" fmla="*/ 1770966 h 2403322"/>
              <a:gd name="connsiteX5" fmla="*/ 1988255 w 3988608"/>
              <a:gd name="connsiteY5" fmla="*/ 2403322 h 2403322"/>
              <a:gd name="connsiteX6" fmla="*/ 234066 w 3988608"/>
              <a:gd name="connsiteY6" fmla="*/ 1770966 h 2403322"/>
              <a:gd name="connsiteX7" fmla="*/ 143546 w 3988608"/>
              <a:gd name="connsiteY7" fmla="*/ 1678436 h 2403322"/>
              <a:gd name="connsiteX8" fmla="*/ 89660 w 3988608"/>
              <a:gd name="connsiteY8" fmla="*/ 1588070 h 2403322"/>
              <a:gd name="connsiteX9" fmla="*/ 0 w 3988608"/>
              <a:gd name="connsiteY9" fmla="*/ 1224069 h 2403322"/>
              <a:gd name="connsiteX10" fmla="*/ 1994304 w 3988608"/>
              <a:gd name="connsiteY10" fmla="*/ 0 h 240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608" h="2403322">
                <a:moveTo>
                  <a:pt x="1994304" y="0"/>
                </a:moveTo>
                <a:cubicBezTo>
                  <a:pt x="3095728" y="0"/>
                  <a:pt x="3988608" y="548034"/>
                  <a:pt x="3988608" y="1224069"/>
                </a:cubicBezTo>
                <a:cubicBezTo>
                  <a:pt x="3988608" y="1350826"/>
                  <a:pt x="3957218" y="1473082"/>
                  <a:pt x="3898948" y="1588070"/>
                </a:cubicBezTo>
                <a:lnTo>
                  <a:pt x="3863949" y="1646763"/>
                </a:lnTo>
                <a:lnTo>
                  <a:pt x="3742444" y="1770966"/>
                </a:lnTo>
                <a:cubicBezTo>
                  <a:pt x="3325487" y="2157162"/>
                  <a:pt x="2694479" y="2403322"/>
                  <a:pt x="1988255" y="2403322"/>
                </a:cubicBezTo>
                <a:cubicBezTo>
                  <a:pt x="1282031" y="2403322"/>
                  <a:pt x="651023" y="2157162"/>
                  <a:pt x="234066" y="1770966"/>
                </a:cubicBezTo>
                <a:lnTo>
                  <a:pt x="143546" y="1678436"/>
                </a:lnTo>
                <a:lnTo>
                  <a:pt x="89660" y="1588070"/>
                </a:lnTo>
                <a:cubicBezTo>
                  <a:pt x="31390" y="1473082"/>
                  <a:pt x="0" y="1350826"/>
                  <a:pt x="0" y="1224069"/>
                </a:cubicBezTo>
                <a:cubicBezTo>
                  <a:pt x="0" y="548034"/>
                  <a:pt x="892880" y="0"/>
                  <a:pt x="1994304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1E8DF1E-745B-4309-BDB9-55736A5236CE}"/>
              </a:ext>
            </a:extLst>
          </p:cNvPr>
          <p:cNvSpPr/>
          <p:nvPr/>
        </p:nvSpPr>
        <p:spPr>
          <a:xfrm>
            <a:off x="4922403" y="1853260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A7713F2-FFD5-4420-9136-DA1874DCB68D}"/>
              </a:ext>
            </a:extLst>
          </p:cNvPr>
          <p:cNvSpPr/>
          <p:nvPr/>
        </p:nvSpPr>
        <p:spPr>
          <a:xfrm rot="18448823">
            <a:off x="7869599" y="4226111"/>
            <a:ext cx="897715" cy="1931845"/>
          </a:xfrm>
          <a:prstGeom prst="ellipse">
            <a:avLst/>
          </a:pr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530FC3-3197-4B33-B5FB-A63650914B8F}"/>
              </a:ext>
            </a:extLst>
          </p:cNvPr>
          <p:cNvSpPr/>
          <p:nvPr/>
        </p:nvSpPr>
        <p:spPr>
          <a:xfrm>
            <a:off x="5661857" y="2202990"/>
            <a:ext cx="3035056" cy="2705289"/>
          </a:xfrm>
          <a:prstGeom prst="ellipse">
            <a:avLst/>
          </a:pr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D051DE7-F736-46BC-BD26-59E51F8E5719}"/>
              </a:ext>
            </a:extLst>
          </p:cNvPr>
          <p:cNvGrpSpPr/>
          <p:nvPr/>
        </p:nvGrpSpPr>
        <p:grpSpPr>
          <a:xfrm>
            <a:off x="9487914" y="2665374"/>
            <a:ext cx="2723761" cy="1729194"/>
            <a:chOff x="9580813" y="1834333"/>
            <a:chExt cx="2723761" cy="172919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DC28848-2067-48B8-B202-05BC31D9F420}"/>
                </a:ext>
              </a:extLst>
            </p:cNvPr>
            <p:cNvGrpSpPr/>
            <p:nvPr/>
          </p:nvGrpSpPr>
          <p:grpSpPr>
            <a:xfrm>
              <a:off x="9701557" y="2215989"/>
              <a:ext cx="2603017" cy="1347538"/>
              <a:chOff x="11446527" y="2160645"/>
              <a:chExt cx="2603017" cy="134753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07522A9-531D-4273-96A9-B2B6B38D6803}"/>
                  </a:ext>
                </a:extLst>
              </p:cNvPr>
              <p:cNvSpPr/>
              <p:nvPr/>
            </p:nvSpPr>
            <p:spPr>
              <a:xfrm>
                <a:off x="11446527" y="2261824"/>
                <a:ext cx="880703" cy="166974"/>
              </a:xfrm>
              <a:prstGeom prst="rect">
                <a:avLst/>
              </a:prstGeom>
              <a:solidFill>
                <a:srgbClr val="EDF8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5E2D2FA-45C3-434D-AB9E-659FC8250346}"/>
                  </a:ext>
                </a:extLst>
              </p:cNvPr>
              <p:cNvSpPr txBox="1"/>
              <p:nvPr/>
            </p:nvSpPr>
            <p:spPr>
              <a:xfrm>
                <a:off x="12322276" y="2160645"/>
                <a:ext cx="1727268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Both </a:t>
                </a:r>
                <a:r>
                  <a:rPr lang="en-GB" dirty="0">
                    <a:latin typeface="+mj-lt"/>
                  </a:rPr>
                  <a:t>intractable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9969F23-CCCA-4F2A-BF27-7BC9753471C7}"/>
                  </a:ext>
                </a:extLst>
              </p:cNvPr>
              <p:cNvSpPr/>
              <p:nvPr/>
            </p:nvSpPr>
            <p:spPr>
              <a:xfrm>
                <a:off x="11446527" y="2725730"/>
                <a:ext cx="880703" cy="166974"/>
              </a:xfrm>
              <a:prstGeom prst="rect">
                <a:avLst/>
              </a:prstGeom>
              <a:solidFill>
                <a:srgbClr val="7FC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C0B095-29B9-45C9-877F-1E2CF0FB5C5D}"/>
                  </a:ext>
                </a:extLst>
              </p:cNvPr>
              <p:cNvSpPr txBox="1"/>
              <p:nvPr/>
            </p:nvSpPr>
            <p:spPr>
              <a:xfrm>
                <a:off x="12322276" y="2486052"/>
                <a:ext cx="1683414" cy="646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LEX tractable, </a:t>
                </a:r>
                <a:br>
                  <a:rPr lang="en-US" dirty="0">
                    <a:latin typeface="+mj-lt"/>
                  </a:rPr>
                </a:br>
                <a:r>
                  <a:rPr lang="en-US" dirty="0">
                    <a:latin typeface="+mj-lt"/>
                  </a:rPr>
                  <a:t>SUM intractable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82E2171-88A2-471B-B933-29CCA3F53B4C}"/>
                  </a:ext>
                </a:extLst>
              </p:cNvPr>
              <p:cNvSpPr/>
              <p:nvPr/>
            </p:nvSpPr>
            <p:spPr>
              <a:xfrm>
                <a:off x="11446527" y="3240030"/>
                <a:ext cx="880703" cy="166974"/>
              </a:xfrm>
              <a:prstGeom prst="rect">
                <a:avLst/>
              </a:prstGeom>
              <a:solidFill>
                <a:srgbClr val="328F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E067C4-E536-4DCD-B084-DD4B7E5EEB62}"/>
                  </a:ext>
                </a:extLst>
              </p:cNvPr>
              <p:cNvSpPr txBox="1"/>
              <p:nvPr/>
            </p:nvSpPr>
            <p:spPr>
              <a:xfrm>
                <a:off x="12322276" y="3138851"/>
                <a:ext cx="1683413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Both tractable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A4A4E25-B5FC-4A4B-B5F0-87B1BE797B1C}"/>
                </a:ext>
              </a:extLst>
            </p:cNvPr>
            <p:cNvSpPr txBox="1"/>
            <p:nvPr/>
          </p:nvSpPr>
          <p:spPr>
            <a:xfrm>
              <a:off x="9580813" y="1834333"/>
              <a:ext cx="135081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Explored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7C694E0-5C35-4A03-AC50-63CD40D4BBB1}"/>
              </a:ext>
            </a:extLst>
          </p:cNvPr>
          <p:cNvGrpSpPr/>
          <p:nvPr/>
        </p:nvGrpSpPr>
        <p:grpSpPr>
          <a:xfrm>
            <a:off x="9497014" y="4391304"/>
            <a:ext cx="2714661" cy="1726571"/>
            <a:chOff x="11334883" y="4071566"/>
            <a:chExt cx="2714661" cy="172657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3520BBE-5445-47F4-B99B-CA1E500E76AC}"/>
                </a:ext>
              </a:extLst>
            </p:cNvPr>
            <p:cNvSpPr/>
            <p:nvPr/>
          </p:nvSpPr>
          <p:spPr>
            <a:xfrm>
              <a:off x="11446526" y="4548490"/>
              <a:ext cx="880703" cy="166974"/>
            </a:xfrm>
            <a:prstGeom prst="rect">
              <a:avLst/>
            </a:prstGeom>
            <a:pattFill prst="dotGrid">
              <a:fgClr>
                <a:schemeClr val="bg2">
                  <a:lumMod val="50000"/>
                </a:schemeClr>
              </a:fgClr>
              <a:bgClr>
                <a:srgbClr val="EDF8B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F8FF5E4-6EB8-4219-A530-14448AC8FA41}"/>
                </a:ext>
              </a:extLst>
            </p:cNvPr>
            <p:cNvSpPr txBox="1"/>
            <p:nvPr/>
          </p:nvSpPr>
          <p:spPr>
            <a:xfrm>
              <a:off x="12322276" y="4444318"/>
              <a:ext cx="1683413" cy="3753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SUM </a:t>
              </a:r>
              <a:r>
                <a:rPr lang="en-GB" dirty="0">
                  <a:latin typeface="+mj-lt"/>
                </a:rPr>
                <a:t>intractable</a:t>
              </a:r>
              <a:endParaRPr lang="en-US" dirty="0">
                <a:latin typeface="+mj-l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A07B5B-B0B4-4AD9-9B2A-E7D05C694D62}"/>
                </a:ext>
              </a:extLst>
            </p:cNvPr>
            <p:cNvSpPr/>
            <p:nvPr/>
          </p:nvSpPr>
          <p:spPr>
            <a:xfrm>
              <a:off x="11446526" y="5016193"/>
              <a:ext cx="880703" cy="166974"/>
            </a:xfrm>
            <a:prstGeom prst="rect">
              <a:avLst/>
            </a:prstGeom>
            <a:pattFill prst="dotGri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43F8ADC-1E6F-4DD9-802F-923D22FA3578}"/>
                </a:ext>
              </a:extLst>
            </p:cNvPr>
            <p:cNvSpPr txBox="1"/>
            <p:nvPr/>
          </p:nvSpPr>
          <p:spPr>
            <a:xfrm>
              <a:off x="12322276" y="4915415"/>
              <a:ext cx="1727268" cy="368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Both unexplored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6E69478-2935-45A2-BD3F-2C15E4F4C869}"/>
                </a:ext>
              </a:extLst>
            </p:cNvPr>
            <p:cNvSpPr/>
            <p:nvPr/>
          </p:nvSpPr>
          <p:spPr>
            <a:xfrm>
              <a:off x="11446526" y="5529984"/>
              <a:ext cx="880703" cy="166974"/>
            </a:xfrm>
            <a:prstGeom prst="rect">
              <a:avLst/>
            </a:prstGeom>
            <a:pattFill prst="dotGrid">
              <a:fgClr>
                <a:schemeClr val="bg2">
                  <a:lumMod val="50000"/>
                </a:schemeClr>
              </a:fgClr>
              <a:bgClr>
                <a:srgbClr val="328FC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AF1F72-1A19-413B-A07F-4E1EC6A53DF9}"/>
                </a:ext>
              </a:extLst>
            </p:cNvPr>
            <p:cNvSpPr txBox="1"/>
            <p:nvPr/>
          </p:nvSpPr>
          <p:spPr>
            <a:xfrm>
              <a:off x="12322276" y="5428805"/>
              <a:ext cx="168341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LEX </a:t>
              </a:r>
              <a:r>
                <a:rPr lang="en-GB" dirty="0">
                  <a:latin typeface="+mj-lt"/>
                </a:rPr>
                <a:t>tractable</a:t>
              </a:r>
              <a:endParaRPr lang="en-US" dirty="0">
                <a:latin typeface="+mj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03A8ACD-A567-4642-BF4F-3626F3419200}"/>
                </a:ext>
              </a:extLst>
            </p:cNvPr>
            <p:cNvSpPr txBox="1"/>
            <p:nvPr/>
          </p:nvSpPr>
          <p:spPr>
            <a:xfrm>
              <a:off x="11334883" y="4071566"/>
              <a:ext cx="1350817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Unexplored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1D0ED3-E06B-4306-BDDD-01401F4B4E0B}"/>
                  </a:ext>
                </a:extLst>
              </p:cNvPr>
              <p:cNvSpPr txBox="1"/>
              <p:nvPr/>
            </p:nvSpPr>
            <p:spPr>
              <a:xfrm>
                <a:off x="5390561" y="1323533"/>
                <a:ext cx="3857737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Helvetica Neue" panose="02000503000000020004"/>
                  </a:rPr>
                  <a:t>Tractable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400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1D0ED3-E06B-4306-BDDD-01401F4B4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61" y="1323533"/>
                <a:ext cx="3857737" cy="461665"/>
              </a:xfrm>
              <a:prstGeom prst="rect">
                <a:avLst/>
              </a:prstGeom>
              <a:blipFill>
                <a:blip r:embed="rId8"/>
                <a:stretch>
                  <a:fillRect l="-2370" t="-9211" b="-30263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813789C7-3EB2-45F4-B1AE-392E9399F207}"/>
              </a:ext>
            </a:extLst>
          </p:cNvPr>
          <p:cNvSpPr/>
          <p:nvPr/>
        </p:nvSpPr>
        <p:spPr>
          <a:xfrm>
            <a:off x="6615479" y="4011404"/>
            <a:ext cx="1158510" cy="2014759"/>
          </a:xfrm>
          <a:prstGeom prst="ellipse">
            <a:avLst/>
          </a:pr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81738A8-7C77-4BA5-BD4F-154A613F12A3}"/>
              </a:ext>
            </a:extLst>
          </p:cNvPr>
          <p:cNvSpPr txBox="1"/>
          <p:nvPr/>
        </p:nvSpPr>
        <p:spPr>
          <a:xfrm>
            <a:off x="4860585" y="1755138"/>
            <a:ext cx="597984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CQs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F9D36F-B599-44F0-838C-BA14DF69CEE7}"/>
              </a:ext>
            </a:extLst>
          </p:cNvPr>
          <p:cNvSpPr txBox="1"/>
          <p:nvPr/>
        </p:nvSpPr>
        <p:spPr>
          <a:xfrm>
            <a:off x="64096" y="6400674"/>
            <a:ext cx="8109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Lower bounds assume: no-self joins, hypotheses in fine-grained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49954D-40EB-42E2-AD04-63C81EA05DC2}"/>
                  </a:ext>
                </a:extLst>
              </p:cNvPr>
              <p:cNvSpPr txBox="1"/>
              <p:nvPr/>
            </p:nvSpPr>
            <p:spPr>
              <a:xfrm>
                <a:off x="64096" y="6104668"/>
                <a:ext cx="61777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* Upper bounds for direct access are &lt;sorting-cost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&gt;</a:t>
                </a:r>
                <a:endParaRPr lang="LID4096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449954D-40EB-42E2-AD04-63C81EA05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" y="6104668"/>
                <a:ext cx="6177781" cy="707886"/>
              </a:xfrm>
              <a:prstGeom prst="rect">
                <a:avLst/>
              </a:prstGeom>
              <a:blipFill>
                <a:blip r:embed="rId10"/>
                <a:stretch>
                  <a:fillRect l="-1086" t="-4274" r="-29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A9FA4E9-0E54-4ECC-BDB5-1133F87C6AC9}"/>
                  </a:ext>
                </a:extLst>
              </p:cNvPr>
              <p:cNvSpPr txBox="1"/>
              <p:nvPr/>
            </p:nvSpPr>
            <p:spPr>
              <a:xfrm>
                <a:off x="1575577" y="1326583"/>
                <a:ext cx="33870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&gt;</a:t>
                </a:r>
                <a:endParaRPr lang="LID4096" sz="2400" dirty="0">
                  <a:solidFill>
                    <a:schemeClr val="tx1"/>
                  </a:solidFill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A9FA4E9-0E54-4ECC-BDB5-1133F87C6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577" y="1326583"/>
                <a:ext cx="3387025" cy="461665"/>
              </a:xfrm>
              <a:prstGeom prst="rect">
                <a:avLst/>
              </a:prstGeom>
              <a:blipFill>
                <a:blip r:embed="rId11"/>
                <a:stretch>
                  <a:fillRect l="-2698" t="-9333" r="-1259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8CEBBE1-AE3B-4861-AF28-3E4E0D5C46E4}"/>
                  </a:ext>
                </a:extLst>
              </p:cNvPr>
              <p:cNvSpPr txBox="1"/>
              <p:nvPr/>
            </p:nvSpPr>
            <p:spPr>
              <a:xfrm>
                <a:off x="6931392" y="1326583"/>
                <a:ext cx="33870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&gt;</a:t>
                </a:r>
                <a:endParaRPr lang="LID4096" sz="2400" dirty="0">
                  <a:solidFill>
                    <a:schemeClr val="tx1"/>
                  </a:solidFill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8CEBBE1-AE3B-4861-AF28-3E4E0D5C4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392" y="1326583"/>
                <a:ext cx="3387025" cy="461665"/>
              </a:xfrm>
              <a:prstGeom prst="rect">
                <a:avLst/>
              </a:prstGeom>
              <a:blipFill>
                <a:blip r:embed="rId12"/>
                <a:stretch>
                  <a:fillRect l="-2698" t="-9333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58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7981B-270C-4CCC-9B57-887BAF85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2BBA5-396C-4024-8693-34B627EE34FA}"/>
              </a:ext>
            </a:extLst>
          </p:cNvPr>
          <p:cNvSpPr txBox="1"/>
          <p:nvPr/>
        </p:nvSpPr>
        <p:spPr>
          <a:xfrm>
            <a:off x="3686141" y="2243470"/>
            <a:ext cx="52613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Helvetica Neue" panose="02000503000000020004"/>
              </a:rPr>
              <a:t>Thank you!</a:t>
            </a:r>
            <a:endParaRPr lang="LID4096" sz="8000" dirty="0"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2415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286C-A683-4D39-8BD7-C28D3C1A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1F18B-9F3B-4FB7-A9C0-0066E0D160B8}"/>
              </a:ext>
            </a:extLst>
          </p:cNvPr>
          <p:cNvSpPr/>
          <p:nvPr/>
        </p:nvSpPr>
        <p:spPr>
          <a:xfrm>
            <a:off x="607114" y="1663654"/>
            <a:ext cx="8473061" cy="4925438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7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C0B4-F920-5540-8E0B-DAB5A5BD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0" y="143132"/>
            <a:ext cx="8519857" cy="839702"/>
          </a:xfrm>
        </p:spPr>
        <p:txBody>
          <a:bodyPr>
            <a:normAutofit/>
          </a:bodyPr>
          <a:lstStyle/>
          <a:p>
            <a:r>
              <a:rPr lang="en-US" dirty="0"/>
              <a:t>Direct Access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B9D13-50AC-894D-B401-502DD7FE3C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988" y="1440492"/>
                <a:ext cx="11563611" cy="4969035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Also called</a:t>
                </a:r>
                <a:r>
                  <a:rPr lang="en-US" dirty="0"/>
                  <a:t>: random access,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answer</a:t>
                </a:r>
              </a:p>
              <a:p>
                <a:endParaRPr lang="en-US" dirty="0"/>
              </a:p>
              <a:p>
                <a:r>
                  <a:rPr lang="en-US" u="sng" dirty="0"/>
                  <a:t>Problem</a:t>
                </a:r>
                <a:r>
                  <a:rPr lang="en-US" dirty="0"/>
                  <a:t>: query </a:t>
                </a:r>
              </a:p>
              <a:p>
                <a:r>
                  <a:rPr lang="en-US" u="sng" dirty="0"/>
                  <a:t>Input</a:t>
                </a:r>
                <a:r>
                  <a:rPr lang="en-US" dirty="0"/>
                  <a:t>: database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u="sng" dirty="0"/>
                  <a:t>Algorithm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Preprocessing</a:t>
                </a:r>
              </a:p>
              <a:p>
                <a:pPr lvl="1"/>
                <a:r>
                  <a:rPr lang="en-US" dirty="0"/>
                  <a:t>Access: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return answer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 the list of answers (or out-of-bound)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u="sng" dirty="0">
                    <a:solidFill>
                      <a:schemeClr val="accent5">
                        <a:lumMod val="50000"/>
                      </a:schemeClr>
                    </a:solidFill>
                  </a:rPr>
                  <a:t>Our focus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: quasilinear preprocessing, polylog access time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B9D13-50AC-894D-B401-502DD7FE3C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988" y="1440492"/>
                <a:ext cx="11563611" cy="4969035"/>
              </a:xfrm>
              <a:blipFill>
                <a:blip r:embed="rId3"/>
                <a:stretch>
                  <a:fillRect l="-949" t="-208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D7A66-9BFE-1F4F-B8D1-9E3A3FAF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88373F-972E-1D40-9886-AEF72D3BE68F}"/>
              </a:ext>
            </a:extLst>
          </p:cNvPr>
          <p:cNvSpPr txBox="1">
            <a:spLocks/>
          </p:cNvSpPr>
          <p:nvPr/>
        </p:nvSpPr>
        <p:spPr>
          <a:xfrm>
            <a:off x="838201" y="153190"/>
            <a:ext cx="2302869" cy="83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Ranked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2E2167-360C-6B45-AD19-B98F4AB0B948}"/>
              </a:ext>
            </a:extLst>
          </p:cNvPr>
          <p:cNvSpPr/>
          <p:nvPr/>
        </p:nvSpPr>
        <p:spPr>
          <a:xfrm>
            <a:off x="3251356" y="2441616"/>
            <a:ext cx="1925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&amp; ordering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14D16F-1F9B-9C4A-AEEE-546703CFB26C}"/>
              </a:ext>
            </a:extLst>
          </p:cNvPr>
          <p:cNvSpPr/>
          <p:nvPr/>
        </p:nvSpPr>
        <p:spPr>
          <a:xfrm>
            <a:off x="5949437" y="3742804"/>
            <a:ext cx="106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sorted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070BDF2-FD32-F444-B17A-211349BC59A4}"/>
              </a:ext>
            </a:extLst>
          </p:cNvPr>
          <p:cNvSpPr/>
          <p:nvPr/>
        </p:nvSpPr>
        <p:spPr>
          <a:xfrm>
            <a:off x="5670727" y="4200355"/>
            <a:ext cx="907421" cy="692961"/>
          </a:xfrm>
          <a:prstGeom prst="arc">
            <a:avLst>
              <a:gd name="adj1" fmla="val 15973652"/>
              <a:gd name="adj2" fmla="val 0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ED0054-34A2-E046-9437-BCDE6088F02F}"/>
              </a:ext>
            </a:extLst>
          </p:cNvPr>
          <p:cNvSpPr/>
          <p:nvPr/>
        </p:nvSpPr>
        <p:spPr>
          <a:xfrm rot="16652611">
            <a:off x="6463991" y="4243078"/>
            <a:ext cx="907421" cy="692961"/>
          </a:xfrm>
          <a:prstGeom prst="arc">
            <a:avLst>
              <a:gd name="adj1" fmla="val 15973652"/>
              <a:gd name="adj2" fmla="val 0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407263-6FE7-42DB-880A-CE44FF9C679D}"/>
                  </a:ext>
                </a:extLst>
              </p:cNvPr>
              <p:cNvSpPr txBox="1"/>
              <p:nvPr/>
            </p:nvSpPr>
            <p:spPr>
              <a:xfrm>
                <a:off x="4802776" y="5801580"/>
                <a:ext cx="3888837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Helvetica Neue" panose="02000503000000020004"/>
                  </a:rPr>
                  <a:t>&gt;</a:t>
                </a:r>
                <a:endParaRPr lang="LID4096" sz="2800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407263-6FE7-42DB-880A-CE44FF9C6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776" y="5801580"/>
                <a:ext cx="3888837" cy="523220"/>
              </a:xfrm>
              <a:prstGeom prst="rect">
                <a:avLst/>
              </a:prstGeom>
              <a:blipFill>
                <a:blip r:embed="rId4"/>
                <a:stretch>
                  <a:fillRect l="-3125" t="-11364" r="-2500" b="-295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0235A16-E517-455B-99B3-18D6FC37C648}"/>
              </a:ext>
            </a:extLst>
          </p:cNvPr>
          <p:cNvSpPr txBox="1"/>
          <p:nvPr/>
        </p:nvSpPr>
        <p:spPr>
          <a:xfrm>
            <a:off x="8850295" y="5832357"/>
            <a:ext cx="2354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03864"/>
                </a:solidFill>
              </a:rPr>
              <a:t>(data complexity)</a:t>
            </a:r>
          </a:p>
        </p:txBody>
      </p:sp>
    </p:spTree>
    <p:extLst>
      <p:ext uri="{BB962C8B-B14F-4D97-AF65-F5344CB8AC3E}">
        <p14:creationId xmlns:p14="http://schemas.microsoft.com/office/powerpoint/2010/main" val="6131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9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4D36-C61C-4DA8-A357-E11DDAD5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Orderings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9EECF-91BB-4A91-9414-37B0DC34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65A19-BF98-4A41-B308-48DE5393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05" y="1155832"/>
            <a:ext cx="5168214" cy="2021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Lexicographic</a:t>
            </a:r>
          </a:p>
          <a:p>
            <a:pPr lvl="1"/>
            <a:r>
              <a:rPr lang="en-US" dirty="0"/>
              <a:t>Ordering of free variables</a:t>
            </a:r>
            <a:br>
              <a:rPr lang="en-US" dirty="0"/>
            </a:br>
            <a:r>
              <a:rPr lang="en-US" sz="2200" dirty="0"/>
              <a:t>e.g. </a:t>
            </a:r>
            <a:r>
              <a:rPr lang="en-US" sz="2200"/>
              <a:t>[Address, Salary, Cost</a:t>
            </a:r>
            <a:r>
              <a:rPr lang="en-US" sz="2200" dirty="0"/>
              <a:t>, Role, Name, Period]</a:t>
            </a:r>
          </a:p>
          <a:p>
            <a:pPr lvl="1"/>
            <a:r>
              <a:rPr lang="en-US" dirty="0"/>
              <a:t>or just [Address, Salary]</a:t>
            </a:r>
            <a:br>
              <a:rPr lang="en-US" dirty="0"/>
            </a:br>
            <a:r>
              <a:rPr lang="en-US" dirty="0"/>
              <a:t>(partial lex. order)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75B8945-DBC5-40D3-82FB-AAF9A5930FB0}"/>
              </a:ext>
            </a:extLst>
          </p:cNvPr>
          <p:cNvSpPr txBox="1">
            <a:spLocks/>
          </p:cNvSpPr>
          <p:nvPr/>
        </p:nvSpPr>
        <p:spPr>
          <a:xfrm>
            <a:off x="6096000" y="1155832"/>
            <a:ext cx="5966854" cy="198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Sum-of-weights</a:t>
            </a:r>
          </a:p>
          <a:p>
            <a:pPr lvl="1"/>
            <a:r>
              <a:rPr lang="en-US" dirty="0"/>
              <a:t>Weights to domain values of free variables</a:t>
            </a:r>
          </a:p>
          <a:p>
            <a:pPr lvl="1"/>
            <a:r>
              <a:rPr lang="en-US" dirty="0"/>
              <a:t>Ranking by the sum of weights </a:t>
            </a:r>
          </a:p>
          <a:p>
            <a:pPr lvl="1"/>
            <a:r>
              <a:rPr lang="en-US" dirty="0"/>
              <a:t>Can simulate any lexicographic order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55FD11-B7C8-41A1-A07B-BC886FE11F13}"/>
              </a:ext>
            </a:extLst>
          </p:cNvPr>
          <p:cNvCxnSpPr>
            <a:cxnSpLocks/>
          </p:cNvCxnSpPr>
          <p:nvPr/>
        </p:nvCxnSpPr>
        <p:spPr>
          <a:xfrm>
            <a:off x="9529791" y="4136267"/>
            <a:ext cx="0" cy="185730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C1F22EB1-1466-41B0-865C-52608FA81820}"/>
              </a:ext>
            </a:extLst>
          </p:cNvPr>
          <p:cNvSpPr/>
          <p:nvPr/>
        </p:nvSpPr>
        <p:spPr>
          <a:xfrm>
            <a:off x="9618137" y="4649287"/>
            <a:ext cx="2573863" cy="812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accent6"/>
                </a:solidFill>
                <a:latin typeface="Helvetica Neue" panose="02000503000000020004"/>
                <a:cs typeface="Arial" charset="0"/>
              </a:rPr>
              <a:t>Equivalent to</a:t>
            </a:r>
          </a:p>
          <a:p>
            <a:pPr lvl="0">
              <a:spcBef>
                <a:spcPct val="20000"/>
              </a:spcBef>
              <a:buClr>
                <a:schemeClr val="accent2"/>
              </a:buClr>
            </a:pPr>
            <a:r>
              <a:rPr lang="en-US" sz="2400" dirty="0">
                <a:solidFill>
                  <a:schemeClr val="accent6"/>
                </a:solidFill>
                <a:latin typeface="Helvetica Neue" panose="02000503000000020004"/>
                <a:cs typeface="Arial" charset="0"/>
              </a:rPr>
              <a:t>[Address, Salary]</a:t>
            </a:r>
            <a:endParaRPr lang="en-US" sz="2400" dirty="0">
              <a:solidFill>
                <a:schemeClr val="tx1"/>
              </a:solidFill>
              <a:latin typeface="Helvetica Neue" panose="02000503000000020004"/>
              <a:cs typeface="Arial" charset="0"/>
            </a:endParaRPr>
          </a:p>
        </p:txBody>
      </p:sp>
      <p:graphicFrame>
        <p:nvGraphicFramePr>
          <p:cNvPr id="78" name="Table 4">
            <a:extLst>
              <a:ext uri="{FF2B5EF4-FFF2-40B4-BE49-F238E27FC236}">
                <a16:creationId xmlns:a16="http://schemas.microsoft.com/office/drawing/2014/main" id="{3E8CD973-0828-3A44-9D73-82820CA55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48274"/>
              </p:ext>
            </p:extLst>
          </p:nvPr>
        </p:nvGraphicFramePr>
        <p:xfrm>
          <a:off x="2894675" y="4139376"/>
          <a:ext cx="6426586" cy="1854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72461">
                  <a:extLst>
                    <a:ext uri="{9D8B030D-6E8A-4147-A177-3AD203B41FA5}">
                      <a16:colId xmlns:a16="http://schemas.microsoft.com/office/drawing/2014/main" val="197205595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1648287587"/>
                    </a:ext>
                  </a:extLst>
                </a:gridCol>
                <a:gridCol w="1083734">
                  <a:extLst>
                    <a:ext uri="{9D8B030D-6E8A-4147-A177-3AD203B41FA5}">
                      <a16:colId xmlns:a16="http://schemas.microsoft.com/office/drawing/2014/main" val="4021705110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154893352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4047109506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1717689854"/>
                    </a:ext>
                  </a:extLst>
                </a:gridCol>
                <a:gridCol w="694258">
                  <a:extLst>
                    <a:ext uri="{9D8B030D-6E8A-4147-A177-3AD203B41FA5}">
                      <a16:colId xmlns:a16="http://schemas.microsoft.com/office/drawing/2014/main" val="2548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Joanna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7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Senior dev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Brookline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539856"/>
                  </a:ext>
                </a:extLst>
              </a:tr>
            </a:tbl>
          </a:graphicData>
        </a:graphic>
      </p:graphicFrame>
      <p:graphicFrame>
        <p:nvGraphicFramePr>
          <p:cNvPr id="81" name="Table 4">
            <a:extLst>
              <a:ext uri="{FF2B5EF4-FFF2-40B4-BE49-F238E27FC236}">
                <a16:creationId xmlns:a16="http://schemas.microsoft.com/office/drawing/2014/main" id="{615FA48E-101D-2C4B-A4E0-2FE6BC46F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01887"/>
              </p:ext>
            </p:extLst>
          </p:nvPr>
        </p:nvGraphicFramePr>
        <p:xfrm>
          <a:off x="522311" y="5055552"/>
          <a:ext cx="1804562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4089">
                  <a:extLst>
                    <a:ext uri="{9D8B030D-6E8A-4147-A177-3AD203B41FA5}">
                      <a16:colId xmlns:a16="http://schemas.microsoft.com/office/drawing/2014/main" val="4021705110"/>
                    </a:ext>
                  </a:extLst>
                </a:gridCol>
                <a:gridCol w="650473">
                  <a:extLst>
                    <a:ext uri="{9D8B030D-6E8A-4147-A177-3AD203B41FA5}">
                      <a16:colId xmlns:a16="http://schemas.microsoft.com/office/drawing/2014/main" val="2548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4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49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Braintree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6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Brookline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7361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BD4857-B40B-214A-B5EA-7F42239CA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3928"/>
              </p:ext>
            </p:extLst>
          </p:nvPr>
        </p:nvGraphicFramePr>
        <p:xfrm>
          <a:off x="522311" y="3348135"/>
          <a:ext cx="1804559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71022">
                  <a:extLst>
                    <a:ext uri="{9D8B030D-6E8A-4147-A177-3AD203B41FA5}">
                      <a16:colId xmlns:a16="http://schemas.microsoft.com/office/drawing/2014/main" val="3300572699"/>
                    </a:ext>
                  </a:extLst>
                </a:gridCol>
                <a:gridCol w="633537">
                  <a:extLst>
                    <a:ext uri="{9D8B030D-6E8A-4147-A177-3AD203B41FA5}">
                      <a16:colId xmlns:a16="http://schemas.microsoft.com/office/drawing/2014/main" val="2571623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10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6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9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967A-D2E5-5843-A740-3F8E0498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5ABE27-0F75-8B40-81A2-BD080983A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0" y="1325478"/>
                <a:ext cx="11874500" cy="5395997"/>
              </a:xfrm>
            </p:spPr>
            <p:txBody>
              <a:bodyPr/>
              <a:lstStyle/>
              <a:p>
                <a:r>
                  <a:rPr lang="en-US" u="sng" dirty="0"/>
                  <a:t>(Unranked) Enumeration</a:t>
                </a:r>
                <a:r>
                  <a:rPr lang="en-US" dirty="0"/>
                  <a:t>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BaganDurandGrandjean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 CSL’07]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[Brault-Baron PhD Thesis 13]</a:t>
                </a:r>
              </a:p>
              <a:p>
                <a:pPr marL="0" indent="0">
                  <a:buNone/>
                </a:pPr>
                <a:r>
                  <a:rPr lang="en-US" dirty="0"/>
                  <a:t>  const (or polylog) delay possible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* free-</a:t>
                </a:r>
                <a:r>
                  <a:rPr lang="en-US" dirty="0" err="1"/>
                  <a:t>connex</a:t>
                </a:r>
                <a:endParaRPr lang="en-US" dirty="0"/>
              </a:p>
              <a:p>
                <a:endParaRPr lang="en-US" u="sng" dirty="0"/>
              </a:p>
              <a:p>
                <a:r>
                  <a:rPr lang="en-US" u="sng" dirty="0"/>
                  <a:t>Ranked enumeration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[</a:t>
                </a:r>
                <a:r>
                  <a:rPr lang="en-US" sz="2000" b="1" dirty="0" err="1">
                    <a:solidFill>
                      <a:schemeClr val="accent5"/>
                    </a:solidFill>
                  </a:rPr>
                  <a:t>T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AjwaniGatterbauerRiedewaldYang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 PVLDB’20]</a:t>
                </a:r>
                <a:b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dirty="0"/>
                  <a:t>sum of weights (or lexicographic), log delay, free-</a:t>
                </a:r>
                <a:r>
                  <a:rPr lang="en-US" dirty="0" err="1"/>
                  <a:t>connex</a:t>
                </a:r>
                <a:endParaRPr lang="en-US" dirty="0"/>
              </a:p>
              <a:p>
                <a:endParaRPr lang="en-US" u="sng" dirty="0"/>
              </a:p>
              <a:p>
                <a:r>
                  <a:rPr lang="en-US" u="sng" dirty="0"/>
                  <a:t>Direct access</a:t>
                </a:r>
                <a:r>
                  <a:rPr lang="en-US" dirty="0"/>
                  <a:t> (restricted order support)</a:t>
                </a:r>
              </a:p>
              <a:p>
                <a:pPr lvl="1"/>
                <a:r>
                  <a:rPr lang="en-US" dirty="0"/>
                  <a:t>via elimination order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[Brault-Baron PhD Thesis 13]</a:t>
                </a:r>
              </a:p>
              <a:p>
                <a:pPr lvl="1"/>
                <a:r>
                  <a:rPr lang="en-US" dirty="0"/>
                  <a:t>via join tree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[</a:t>
                </a:r>
                <a:r>
                  <a:rPr lang="en-US" sz="2000" b="1" dirty="0" err="1">
                    <a:solidFill>
                      <a:schemeClr val="accent5"/>
                    </a:solidFill>
                  </a:rPr>
                  <a:t>C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ZeeviBerkholzKimelfeldSchweikardt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 PODS’20]</a:t>
                </a:r>
              </a:p>
              <a:p>
                <a:pPr lvl="1"/>
                <a:r>
                  <a:rPr lang="en-US" dirty="0"/>
                  <a:t>via q-tree (dynamic settings, q-hierarchical only) 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5"/>
                    </a:solidFill>
                  </a:rPr>
                  <a:t>Keppeler</a:t>
                </a:r>
                <a:r>
                  <a:rPr lang="en-US" sz="2000" dirty="0">
                    <a:solidFill>
                      <a:schemeClr val="accent5"/>
                    </a:solidFill>
                  </a:rPr>
                  <a:t> PhD Thesis 20]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5ABE27-0F75-8B40-81A2-BD080983A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0" y="1325478"/>
                <a:ext cx="11874500" cy="5395997"/>
              </a:xfrm>
              <a:blipFill>
                <a:blip r:embed="rId3"/>
                <a:stretch>
                  <a:fillRect l="-924" t="-191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13A66-BA93-1D49-8F6E-ED12D612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38E9B-A089-594B-B6FE-64785C448C31}"/>
              </a:ext>
            </a:extLst>
          </p:cNvPr>
          <p:cNvSpPr txBox="1"/>
          <p:nvPr/>
        </p:nvSpPr>
        <p:spPr>
          <a:xfrm>
            <a:off x="317500" y="6259810"/>
            <a:ext cx="4959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using: data complexity, RAM model</a:t>
            </a:r>
          </a:p>
        </p:txBody>
      </p:sp>
    </p:spTree>
    <p:extLst>
      <p:ext uri="{BB962C8B-B14F-4D97-AF65-F5344CB8AC3E}">
        <p14:creationId xmlns:p14="http://schemas.microsoft.com/office/powerpoint/2010/main" val="42135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92B1-8FA5-1A4F-A706-4928AABB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451" y="2405474"/>
            <a:ext cx="3248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1. a node for every atom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7557" y="2403060"/>
            <a:ext cx="99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2. tree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9778" y="2403060"/>
            <a:ext cx="396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3. for every variable X: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nodes containing X </a:t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are connected</a:t>
            </a:r>
          </a:p>
        </p:txBody>
      </p:sp>
      <p:cxnSp>
        <p:nvCxnSpPr>
          <p:cNvPr id="16" name="Straight Arrow Connector 15"/>
          <p:cNvCxnSpPr>
            <a:cxnSpLocks/>
            <a:stCxn id="44" idx="2"/>
          </p:cNvCxnSpPr>
          <p:nvPr/>
        </p:nvCxnSpPr>
        <p:spPr>
          <a:xfrm flipH="1">
            <a:off x="9673800" y="3603389"/>
            <a:ext cx="976936" cy="38484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B51D-4224-1A44-B268-84DD7DB4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08DD03-A067-B84E-B180-7F94A42476A6}"/>
                  </a:ext>
                </a:extLst>
              </p:cNvPr>
              <p:cNvSpPr txBox="1"/>
              <p:nvPr/>
            </p:nvSpPr>
            <p:spPr>
              <a:xfrm rot="649188">
                <a:off x="1666673" y="3738871"/>
                <a:ext cx="1754006" cy="369332"/>
              </a:xfrm>
              <a:prstGeom prst="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𝐟𝐫𝐞𝐞</m:t>
                      </m:r>
                      <m:r>
                        <a:rPr lang="en-US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𝐜𝐨𝐧𝐧𝐞𝐱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08DD03-A067-B84E-B180-7F94A4247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49188">
                <a:off x="1666673" y="3738871"/>
                <a:ext cx="17540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D72922F-2694-7144-919A-F4D365336D1F}"/>
              </a:ext>
            </a:extLst>
          </p:cNvPr>
          <p:cNvSpPr txBox="1"/>
          <p:nvPr/>
        </p:nvSpPr>
        <p:spPr>
          <a:xfrm>
            <a:off x="9425140" y="2403060"/>
            <a:ext cx="2451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4. a subtree with exactly the free variables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33B84B-C8E5-B441-B3A6-BC1C01F142EE}"/>
              </a:ext>
            </a:extLst>
          </p:cNvPr>
          <p:cNvSpPr txBox="1"/>
          <p:nvPr/>
        </p:nvSpPr>
        <p:spPr>
          <a:xfrm>
            <a:off x="544604" y="2696248"/>
            <a:ext cx="276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possibly also subsets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30EF90-4ACF-C845-8D24-E4D48CD0E754}"/>
                  </a:ext>
                </a:extLst>
              </p:cNvPr>
              <p:cNvSpPr txBox="1"/>
              <p:nvPr/>
            </p:nvSpPr>
            <p:spPr>
              <a:xfrm>
                <a:off x="1744522" y="4284140"/>
                <a:ext cx="54567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E30EF90-4ACF-C845-8D24-E4D48CD0E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522" y="4284140"/>
                <a:ext cx="54567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07779704-37F6-4F4B-A310-E0628CEDA17C}"/>
              </a:ext>
            </a:extLst>
          </p:cNvPr>
          <p:cNvGrpSpPr/>
          <p:nvPr/>
        </p:nvGrpSpPr>
        <p:grpSpPr>
          <a:xfrm>
            <a:off x="8546830" y="3836850"/>
            <a:ext cx="2171879" cy="1331138"/>
            <a:chOff x="7428891" y="1646238"/>
            <a:chExt cx="2171879" cy="1331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ECC93B2-A3D1-1345-BEFE-7A35F6BEDDF0}"/>
                    </a:ext>
                  </a:extLst>
                </p:cNvPr>
                <p:cNvSpPr/>
                <p:nvPr/>
              </p:nvSpPr>
              <p:spPr>
                <a:xfrm>
                  <a:off x="8622870" y="2442508"/>
                  <a:ext cx="977900" cy="5348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1ECC93B2-A3D1-1345-BEFE-7A35F6BEDD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2870" y="2442508"/>
                  <a:ext cx="977900" cy="534868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0AB8DCE-BBC2-634F-AFFC-5CC8965782E9}"/>
                    </a:ext>
                  </a:extLst>
                </p:cNvPr>
                <p:cNvSpPr/>
                <p:nvPr/>
              </p:nvSpPr>
              <p:spPr>
                <a:xfrm>
                  <a:off x="7429500" y="1646238"/>
                  <a:ext cx="977900" cy="5348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48C017E-DEEC-5340-9B20-C273545090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1646238"/>
                  <a:ext cx="977900" cy="53486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D7BD493-C1FD-AC4B-A9B1-3C5E0F3C1A32}"/>
                </a:ext>
              </a:extLst>
            </p:cNvPr>
            <p:cNvCxnSpPr>
              <a:cxnSpLocks/>
              <a:stCxn id="51" idx="4"/>
              <a:endCxn id="55" idx="0"/>
            </p:cNvCxnSpPr>
            <p:nvPr/>
          </p:nvCxnSpPr>
          <p:spPr>
            <a:xfrm flipH="1">
              <a:off x="7917841" y="2181106"/>
              <a:ext cx="609" cy="26140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415397D-5409-2240-894A-8C8A5364DF86}"/>
                    </a:ext>
                  </a:extLst>
                </p:cNvPr>
                <p:cNvSpPr/>
                <p:nvPr/>
              </p:nvSpPr>
              <p:spPr>
                <a:xfrm>
                  <a:off x="7428891" y="2442508"/>
                  <a:ext cx="977900" cy="5348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2415397D-5409-2240-894A-8C8A5364D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8891" y="2442508"/>
                  <a:ext cx="977900" cy="534868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95CA75-DEA7-5543-9271-AC0076117BAC}"/>
                </a:ext>
              </a:extLst>
            </p:cNvPr>
            <p:cNvCxnSpPr>
              <a:cxnSpLocks/>
              <a:stCxn id="50" idx="2"/>
              <a:endCxn id="55" idx="6"/>
            </p:cNvCxnSpPr>
            <p:nvPr/>
          </p:nvCxnSpPr>
          <p:spPr>
            <a:xfrm flipH="1">
              <a:off x="8406791" y="2709942"/>
              <a:ext cx="216079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2A2AB97-19D1-874E-BED9-DA6F29AA8F44}"/>
              </a:ext>
            </a:extLst>
          </p:cNvPr>
          <p:cNvSpPr/>
          <p:nvPr/>
        </p:nvSpPr>
        <p:spPr>
          <a:xfrm>
            <a:off x="8179172" y="3740166"/>
            <a:ext cx="1467837" cy="151883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4A4D83-1DBB-5142-876C-984587BBE15A}"/>
                  </a:ext>
                </a:extLst>
              </p:cNvPr>
              <p:cNvSpPr txBox="1"/>
              <p:nvPr/>
            </p:nvSpPr>
            <p:spPr>
              <a:xfrm rot="21069943">
                <a:off x="4210842" y="3877990"/>
                <a:ext cx="974947" cy="369332"/>
              </a:xfrm>
              <a:prstGeom prst="rect">
                <a:avLst/>
              </a:prstGeom>
              <a:noFill/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𝐚𝐜𝐲𝐜𝐥𝐢𝐜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84A4D83-1DBB-5142-876C-984587BB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69943">
                <a:off x="4210842" y="3877990"/>
                <a:ext cx="974947" cy="369332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8DFBB5B0-DF01-AE42-86AB-33594DFDEC9C}"/>
              </a:ext>
            </a:extLst>
          </p:cNvPr>
          <p:cNvSpPr txBox="1"/>
          <p:nvPr/>
        </p:nvSpPr>
        <p:spPr>
          <a:xfrm>
            <a:off x="676795" y="1133041"/>
            <a:ext cx="4704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 acyclic CQ has a graph with: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245EA-1282-2244-A71B-55172C54AD8D}"/>
              </a:ext>
            </a:extLst>
          </p:cNvPr>
          <p:cNvSpPr txBox="1"/>
          <p:nvPr/>
        </p:nvSpPr>
        <p:spPr>
          <a:xfrm>
            <a:off x="676795" y="1532903"/>
            <a:ext cx="4767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 free-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connex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CQ also requires: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1CA8AE-E70F-4853-AD7B-4E9FC683A805}"/>
                  </a:ext>
                </a:extLst>
              </p:cNvPr>
              <p:cNvSpPr txBox="1"/>
              <p:nvPr/>
            </p:nvSpPr>
            <p:spPr>
              <a:xfrm>
                <a:off x="8240540" y="3889110"/>
                <a:ext cx="321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1CA8AE-E70F-4853-AD7B-4E9FC683A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540" y="3889110"/>
                <a:ext cx="321498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4E7443-5522-4061-8A87-F3A55497D128}"/>
                  </a:ext>
                </a:extLst>
              </p:cNvPr>
              <p:cNvSpPr txBox="1"/>
              <p:nvPr/>
            </p:nvSpPr>
            <p:spPr>
              <a:xfrm>
                <a:off x="8240540" y="4685110"/>
                <a:ext cx="2794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4E7443-5522-4061-8A87-F3A55497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540" y="4685110"/>
                <a:ext cx="279499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70A8FF-0A74-46D8-A040-FA90B78086A3}"/>
                  </a:ext>
                </a:extLst>
              </p:cNvPr>
              <p:cNvSpPr txBox="1"/>
              <p:nvPr/>
            </p:nvSpPr>
            <p:spPr>
              <a:xfrm>
                <a:off x="10718709" y="4685110"/>
                <a:ext cx="3028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70A8FF-0A74-46D8-A040-FA90B7808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709" y="4685110"/>
                <a:ext cx="302840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9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43" grpId="0" animBg="1"/>
      <p:bldP spid="44" grpId="0"/>
      <p:bldP spid="45" grpId="0"/>
      <p:bldP spid="46" grpId="0"/>
      <p:bldP spid="49" grpId="0" animBg="1"/>
      <p:bldP spid="47" grpId="0" animBg="1"/>
      <p:bldP spid="21" grpId="0"/>
      <p:bldP spid="22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7ACE876-E41E-4396-8704-795F27F9C1E1}"/>
              </a:ext>
            </a:extLst>
          </p:cNvPr>
          <p:cNvSpPr/>
          <p:nvPr/>
        </p:nvSpPr>
        <p:spPr>
          <a:xfrm>
            <a:off x="4028884" y="2351540"/>
            <a:ext cx="1994304" cy="2403060"/>
          </a:xfrm>
          <a:custGeom>
            <a:avLst/>
            <a:gdLst>
              <a:gd name="connsiteX0" fmla="*/ 0 w 1994304"/>
              <a:gd name="connsiteY0" fmla="*/ 0 h 2403060"/>
              <a:gd name="connsiteX1" fmla="*/ 1994304 w 1994304"/>
              <a:gd name="connsiteY1" fmla="*/ 1224069 h 2403060"/>
              <a:gd name="connsiteX2" fmla="*/ 1904644 w 1994304"/>
              <a:gd name="connsiteY2" fmla="*/ 1588070 h 2403060"/>
              <a:gd name="connsiteX3" fmla="*/ 1869645 w 1994304"/>
              <a:gd name="connsiteY3" fmla="*/ 1646763 h 2403060"/>
              <a:gd name="connsiteX4" fmla="*/ 1748140 w 1994304"/>
              <a:gd name="connsiteY4" fmla="*/ 1770966 h 2403060"/>
              <a:gd name="connsiteX5" fmla="*/ 254988 w 1994304"/>
              <a:gd name="connsiteY5" fmla="*/ 2391991 h 2403060"/>
              <a:gd name="connsiteX6" fmla="*/ 0 w 1994304"/>
              <a:gd name="connsiteY6" fmla="*/ 2403060 h 2403060"/>
              <a:gd name="connsiteX7" fmla="*/ 0 w 1994304"/>
              <a:gd name="connsiteY7" fmla="*/ 0 h 24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4304" h="2403060">
                <a:moveTo>
                  <a:pt x="0" y="0"/>
                </a:moveTo>
                <a:cubicBezTo>
                  <a:pt x="1101424" y="0"/>
                  <a:pt x="1994304" y="548034"/>
                  <a:pt x="1994304" y="1224069"/>
                </a:cubicBezTo>
                <a:cubicBezTo>
                  <a:pt x="1994304" y="1350826"/>
                  <a:pt x="1962914" y="1473082"/>
                  <a:pt x="1904644" y="1588070"/>
                </a:cubicBezTo>
                <a:lnTo>
                  <a:pt x="1869645" y="1646763"/>
                </a:lnTo>
                <a:lnTo>
                  <a:pt x="1748140" y="1770966"/>
                </a:lnTo>
                <a:cubicBezTo>
                  <a:pt x="1383303" y="2108888"/>
                  <a:pt x="854582" y="2339594"/>
                  <a:pt x="254988" y="2391991"/>
                </a:cubicBezTo>
                <a:lnTo>
                  <a:pt x="0" y="2403060"/>
                </a:lnTo>
                <a:lnTo>
                  <a:pt x="0" y="0"/>
                </a:lnTo>
                <a:close/>
              </a:path>
            </a:pathLst>
          </a:custGeom>
          <a:solidFill>
            <a:srgbClr val="7FCDB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81B6397-D875-4BEE-961B-BD095235A1A7}"/>
              </a:ext>
            </a:extLst>
          </p:cNvPr>
          <p:cNvSpPr/>
          <p:nvPr/>
        </p:nvSpPr>
        <p:spPr>
          <a:xfrm>
            <a:off x="1691659" y="1184637"/>
            <a:ext cx="4619599" cy="4318974"/>
          </a:xfrm>
          <a:custGeom>
            <a:avLst/>
            <a:gdLst>
              <a:gd name="connsiteX0" fmla="*/ 0 w 4619599"/>
              <a:gd name="connsiteY0" fmla="*/ 0 h 4318974"/>
              <a:gd name="connsiteX1" fmla="*/ 4619599 w 4619599"/>
              <a:gd name="connsiteY1" fmla="*/ 0 h 4318974"/>
              <a:gd name="connsiteX2" fmla="*/ 4619599 w 4619599"/>
              <a:gd name="connsiteY2" fmla="*/ 4318974 h 4318974"/>
              <a:gd name="connsiteX3" fmla="*/ 0 w 4619599"/>
              <a:gd name="connsiteY3" fmla="*/ 4318974 h 4318974"/>
              <a:gd name="connsiteX4" fmla="*/ 0 w 4619599"/>
              <a:gd name="connsiteY4" fmla="*/ 0 h 4318974"/>
              <a:gd name="connsiteX5" fmla="*/ 2338671 w 4619599"/>
              <a:gd name="connsiteY5" fmla="*/ 1166904 h 4318974"/>
              <a:gd name="connsiteX6" fmla="*/ 344367 w 4619599"/>
              <a:gd name="connsiteY6" fmla="*/ 2390973 h 4318974"/>
              <a:gd name="connsiteX7" fmla="*/ 434027 w 4619599"/>
              <a:gd name="connsiteY7" fmla="*/ 2754974 h 4318974"/>
              <a:gd name="connsiteX8" fmla="*/ 487913 w 4619599"/>
              <a:gd name="connsiteY8" fmla="*/ 2845340 h 4318974"/>
              <a:gd name="connsiteX9" fmla="*/ 578433 w 4619599"/>
              <a:gd name="connsiteY9" fmla="*/ 2937870 h 4318974"/>
              <a:gd name="connsiteX10" fmla="*/ 2332622 w 4619599"/>
              <a:gd name="connsiteY10" fmla="*/ 3570226 h 4318974"/>
              <a:gd name="connsiteX11" fmla="*/ 4086811 w 4619599"/>
              <a:gd name="connsiteY11" fmla="*/ 2937870 h 4318974"/>
              <a:gd name="connsiteX12" fmla="*/ 4208316 w 4619599"/>
              <a:gd name="connsiteY12" fmla="*/ 2813667 h 4318974"/>
              <a:gd name="connsiteX13" fmla="*/ 4243315 w 4619599"/>
              <a:gd name="connsiteY13" fmla="*/ 2754974 h 4318974"/>
              <a:gd name="connsiteX14" fmla="*/ 4332975 w 4619599"/>
              <a:gd name="connsiteY14" fmla="*/ 2390973 h 4318974"/>
              <a:gd name="connsiteX15" fmla="*/ 2338671 w 4619599"/>
              <a:gd name="connsiteY15" fmla="*/ 1166904 h 431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9599" h="4318974">
                <a:moveTo>
                  <a:pt x="0" y="0"/>
                </a:moveTo>
                <a:lnTo>
                  <a:pt x="4619599" y="0"/>
                </a:lnTo>
                <a:lnTo>
                  <a:pt x="4619599" y="4318974"/>
                </a:lnTo>
                <a:lnTo>
                  <a:pt x="0" y="4318974"/>
                </a:lnTo>
                <a:lnTo>
                  <a:pt x="0" y="0"/>
                </a:lnTo>
                <a:close/>
                <a:moveTo>
                  <a:pt x="2338671" y="1166904"/>
                </a:moveTo>
                <a:cubicBezTo>
                  <a:pt x="1237247" y="1166904"/>
                  <a:pt x="344367" y="1714938"/>
                  <a:pt x="344367" y="2390973"/>
                </a:cubicBezTo>
                <a:cubicBezTo>
                  <a:pt x="344367" y="2517730"/>
                  <a:pt x="375757" y="2639986"/>
                  <a:pt x="434027" y="2754974"/>
                </a:cubicBezTo>
                <a:lnTo>
                  <a:pt x="487913" y="2845340"/>
                </a:lnTo>
                <a:lnTo>
                  <a:pt x="578433" y="2937870"/>
                </a:lnTo>
                <a:cubicBezTo>
                  <a:pt x="995390" y="3324066"/>
                  <a:pt x="1626398" y="3570226"/>
                  <a:pt x="2332622" y="3570226"/>
                </a:cubicBezTo>
                <a:cubicBezTo>
                  <a:pt x="3038846" y="3570226"/>
                  <a:pt x="3669854" y="3324066"/>
                  <a:pt x="4086811" y="2937870"/>
                </a:cubicBezTo>
                <a:lnTo>
                  <a:pt x="4208316" y="2813667"/>
                </a:lnTo>
                <a:lnTo>
                  <a:pt x="4243315" y="2754974"/>
                </a:lnTo>
                <a:cubicBezTo>
                  <a:pt x="4301585" y="2639986"/>
                  <a:pt x="4332975" y="2517730"/>
                  <a:pt x="4332975" y="2390973"/>
                </a:cubicBezTo>
                <a:cubicBezTo>
                  <a:pt x="4332975" y="1714938"/>
                  <a:pt x="3440095" y="1166904"/>
                  <a:pt x="2338671" y="1166904"/>
                </a:cubicBezTo>
                <a:close/>
              </a:path>
            </a:pathLst>
          </a:custGeom>
          <a:solidFill>
            <a:srgbClr val="EDF8B1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7A5C6A0-2880-4C32-9D52-76BFE3A9785D}"/>
              </a:ext>
            </a:extLst>
          </p:cNvPr>
          <p:cNvSpPr/>
          <p:nvPr/>
        </p:nvSpPr>
        <p:spPr>
          <a:xfrm rot="18448823">
            <a:off x="4397307" y="3803767"/>
            <a:ext cx="857004" cy="1075801"/>
          </a:xfrm>
          <a:custGeom>
            <a:avLst/>
            <a:gdLst>
              <a:gd name="connsiteX0" fmla="*/ 659106 w 857004"/>
              <a:gd name="connsiteY0" fmla="*/ 164965 h 1075801"/>
              <a:gd name="connsiteX1" fmla="*/ 857004 w 857004"/>
              <a:gd name="connsiteY1" fmla="*/ 965923 h 1075801"/>
              <a:gd name="connsiteX2" fmla="*/ 851857 w 857004"/>
              <a:gd name="connsiteY2" fmla="*/ 1075801 h 1075801"/>
              <a:gd name="connsiteX3" fmla="*/ 764697 w 857004"/>
              <a:gd name="connsiteY3" fmla="*/ 1046312 h 1075801"/>
              <a:gd name="connsiteX4" fmla="*/ 154217 w 857004"/>
              <a:gd name="connsiteY4" fmla="*/ 697775 h 1075801"/>
              <a:gd name="connsiteX5" fmla="*/ 0 w 857004"/>
              <a:gd name="connsiteY5" fmla="*/ 568378 h 1075801"/>
              <a:gd name="connsiteX6" fmla="*/ 35946 w 857004"/>
              <a:gd name="connsiteY6" fmla="*/ 425866 h 1075801"/>
              <a:gd name="connsiteX7" fmla="*/ 408146 w 857004"/>
              <a:gd name="connsiteY7" fmla="*/ 0 h 1075801"/>
              <a:gd name="connsiteX8" fmla="*/ 659106 w 857004"/>
              <a:gd name="connsiteY8" fmla="*/ 164965 h 107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004" h="1075801">
                <a:moveTo>
                  <a:pt x="659106" y="164965"/>
                </a:moveTo>
                <a:cubicBezTo>
                  <a:pt x="778503" y="338548"/>
                  <a:pt x="857004" y="632508"/>
                  <a:pt x="857004" y="965923"/>
                </a:cubicBezTo>
                <a:lnTo>
                  <a:pt x="851857" y="1075801"/>
                </a:lnTo>
                <a:lnTo>
                  <a:pt x="764697" y="1046312"/>
                </a:lnTo>
                <a:cubicBezTo>
                  <a:pt x="554997" y="963598"/>
                  <a:pt x="348538" y="846617"/>
                  <a:pt x="154217" y="697775"/>
                </a:cubicBezTo>
                <a:lnTo>
                  <a:pt x="0" y="568378"/>
                </a:lnTo>
                <a:lnTo>
                  <a:pt x="35946" y="425866"/>
                </a:lnTo>
                <a:cubicBezTo>
                  <a:pt x="116609" y="168929"/>
                  <a:pt x="253210" y="0"/>
                  <a:pt x="408146" y="0"/>
                </a:cubicBezTo>
                <a:cubicBezTo>
                  <a:pt x="501108" y="0"/>
                  <a:pt x="587468" y="60815"/>
                  <a:pt x="659106" y="164965"/>
                </a:cubicBezTo>
                <a:close/>
              </a:path>
            </a:pathLst>
          </a:custGeom>
          <a:solidFill>
            <a:srgbClr val="328FCE"/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AD0E6-E3B9-4BB2-B837-AA4425BA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Direct Access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E84F1-C72E-4EF1-BD6A-0100C428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8</a:t>
            </a:fld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C90A8E-6D7E-46AB-A41E-6EEC0960E3AD}"/>
              </a:ext>
            </a:extLst>
          </p:cNvPr>
          <p:cNvSpPr txBox="1"/>
          <p:nvPr/>
        </p:nvSpPr>
        <p:spPr>
          <a:xfrm>
            <a:off x="3583406" y="1226290"/>
            <a:ext cx="90595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Acyclic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80CE5E-E7F5-4950-AF73-753F466ED453}"/>
              </a:ext>
            </a:extLst>
          </p:cNvPr>
          <p:cNvCxnSpPr/>
          <p:nvPr/>
        </p:nvCxnSpPr>
        <p:spPr>
          <a:xfrm>
            <a:off x="4027437" y="1632857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74DDF6A-7693-49FD-A74E-91B8E5BCCC3E}"/>
              </a:ext>
            </a:extLst>
          </p:cNvPr>
          <p:cNvSpPr txBox="1"/>
          <p:nvPr/>
        </p:nvSpPr>
        <p:spPr>
          <a:xfrm>
            <a:off x="1688765" y="1181373"/>
            <a:ext cx="597984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CQs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4BB9C60-438D-4D8E-B600-8C90EC15FC9A}"/>
              </a:ext>
            </a:extLst>
          </p:cNvPr>
          <p:cNvSpPr/>
          <p:nvPr/>
        </p:nvSpPr>
        <p:spPr>
          <a:xfrm>
            <a:off x="1757031" y="1279495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F7CB1E3-F62E-4E97-93FD-2BF6DA8A7258}"/>
              </a:ext>
            </a:extLst>
          </p:cNvPr>
          <p:cNvSpPr/>
          <p:nvPr/>
        </p:nvSpPr>
        <p:spPr>
          <a:xfrm rot="18448823">
            <a:off x="4930757" y="4111502"/>
            <a:ext cx="892569" cy="1363468"/>
          </a:xfrm>
          <a:custGeom>
            <a:avLst/>
            <a:gdLst>
              <a:gd name="connsiteX0" fmla="*/ 892569 w 892569"/>
              <a:gd name="connsiteY0" fmla="*/ 507423 h 1363468"/>
              <a:gd name="connsiteX1" fmla="*/ 888596 w 892569"/>
              <a:gd name="connsiteY1" fmla="*/ 592212 h 1363468"/>
              <a:gd name="connsiteX2" fmla="*/ 448858 w 892569"/>
              <a:gd name="connsiteY2" fmla="*/ 1363468 h 1363468"/>
              <a:gd name="connsiteX3" fmla="*/ 0 w 892569"/>
              <a:gd name="connsiteY3" fmla="*/ 397545 h 1363468"/>
              <a:gd name="connsiteX4" fmla="*/ 35273 w 892569"/>
              <a:gd name="connsiteY4" fmla="*/ 21564 h 1363468"/>
              <a:gd name="connsiteX5" fmla="*/ 40712 w 892569"/>
              <a:gd name="connsiteY5" fmla="*/ 0 h 1363468"/>
              <a:gd name="connsiteX6" fmla="*/ 194929 w 892569"/>
              <a:gd name="connsiteY6" fmla="*/ 129397 h 1363468"/>
              <a:gd name="connsiteX7" fmla="*/ 805409 w 892569"/>
              <a:gd name="connsiteY7" fmla="*/ 477934 h 1363468"/>
              <a:gd name="connsiteX8" fmla="*/ 892569 w 892569"/>
              <a:gd name="connsiteY8" fmla="*/ 507423 h 13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569" h="1363468">
                <a:moveTo>
                  <a:pt x="892569" y="507423"/>
                </a:moveTo>
                <a:lnTo>
                  <a:pt x="888596" y="592212"/>
                </a:lnTo>
                <a:cubicBezTo>
                  <a:pt x="846742" y="1032367"/>
                  <a:pt x="665768" y="1363468"/>
                  <a:pt x="448858" y="1363468"/>
                </a:cubicBezTo>
                <a:cubicBezTo>
                  <a:pt x="200961" y="1363468"/>
                  <a:pt x="0" y="931010"/>
                  <a:pt x="0" y="397545"/>
                </a:cubicBezTo>
                <a:cubicBezTo>
                  <a:pt x="0" y="264179"/>
                  <a:pt x="12560" y="137125"/>
                  <a:pt x="35273" y="21564"/>
                </a:cubicBezTo>
                <a:lnTo>
                  <a:pt x="40712" y="0"/>
                </a:lnTo>
                <a:lnTo>
                  <a:pt x="194929" y="129397"/>
                </a:lnTo>
                <a:cubicBezTo>
                  <a:pt x="389250" y="278239"/>
                  <a:pt x="595709" y="395220"/>
                  <a:pt x="805409" y="477934"/>
                </a:cubicBezTo>
                <a:lnTo>
                  <a:pt x="892569" y="507423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89E26C-0A16-4204-80E4-9FEED1543FBE}"/>
                  </a:ext>
                </a:extLst>
              </p:cNvPr>
              <p:cNvSpPr txBox="1"/>
              <p:nvPr/>
            </p:nvSpPr>
            <p:spPr>
              <a:xfrm>
                <a:off x="4777718" y="4525401"/>
                <a:ext cx="1302314" cy="70788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Free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000" b="1" dirty="0"/>
                  <a:t> atom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89E26C-0A16-4204-80E4-9FEED1543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718" y="4525401"/>
                <a:ext cx="1302314" cy="707886"/>
              </a:xfrm>
              <a:prstGeom prst="rect">
                <a:avLst/>
              </a:prstGeom>
              <a:blipFill>
                <a:blip r:embed="rId3"/>
                <a:stretch>
                  <a:fillRect t="-4310" b="-1465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160EA7-B3BB-47F9-88BD-2A96D321CB16}"/>
              </a:ext>
            </a:extLst>
          </p:cNvPr>
          <p:cNvCxnSpPr>
            <a:cxnSpLocks/>
          </p:cNvCxnSpPr>
          <p:nvPr/>
        </p:nvCxnSpPr>
        <p:spPr>
          <a:xfrm flipH="1">
            <a:off x="4030331" y="2351541"/>
            <a:ext cx="6050" cy="2403322"/>
          </a:xfrm>
          <a:prstGeom prst="line">
            <a:avLst/>
          </a:prstGeom>
          <a:ln>
            <a:noFill/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2EDDA53F-D150-4ED8-823D-5294065B3EE3}"/>
              </a:ext>
            </a:extLst>
          </p:cNvPr>
          <p:cNvSpPr/>
          <p:nvPr/>
        </p:nvSpPr>
        <p:spPr>
          <a:xfrm>
            <a:off x="2042077" y="2351647"/>
            <a:ext cx="1990889" cy="2403217"/>
          </a:xfrm>
          <a:custGeom>
            <a:avLst/>
            <a:gdLst>
              <a:gd name="connsiteX0" fmla="*/ 1990889 w 1990889"/>
              <a:gd name="connsiteY0" fmla="*/ 0 h 2403217"/>
              <a:gd name="connsiteX1" fmla="*/ 1990889 w 1990889"/>
              <a:gd name="connsiteY1" fmla="*/ 2403103 h 2403217"/>
              <a:gd name="connsiteX2" fmla="*/ 1988255 w 1990889"/>
              <a:gd name="connsiteY2" fmla="*/ 2403217 h 2403217"/>
              <a:gd name="connsiteX3" fmla="*/ 234065 w 1990889"/>
              <a:gd name="connsiteY3" fmla="*/ 1770860 h 2403217"/>
              <a:gd name="connsiteX4" fmla="*/ 143545 w 1990889"/>
              <a:gd name="connsiteY4" fmla="*/ 1678329 h 2403217"/>
              <a:gd name="connsiteX5" fmla="*/ 89659 w 1990889"/>
              <a:gd name="connsiteY5" fmla="*/ 1587965 h 2403217"/>
              <a:gd name="connsiteX6" fmla="*/ 0 w 1990889"/>
              <a:gd name="connsiteY6" fmla="*/ 1223963 h 2403217"/>
              <a:gd name="connsiteX7" fmla="*/ 1790397 w 1990889"/>
              <a:gd name="connsiteY7" fmla="*/ 6214 h 2403217"/>
              <a:gd name="connsiteX8" fmla="*/ 1990889 w 1990889"/>
              <a:gd name="connsiteY8" fmla="*/ 0 h 240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0889" h="2403217">
                <a:moveTo>
                  <a:pt x="1990889" y="0"/>
                </a:moveTo>
                <a:lnTo>
                  <a:pt x="1990889" y="2403103"/>
                </a:lnTo>
                <a:lnTo>
                  <a:pt x="1988255" y="2403217"/>
                </a:lnTo>
                <a:cubicBezTo>
                  <a:pt x="1282030" y="2403216"/>
                  <a:pt x="651022" y="2157057"/>
                  <a:pt x="234065" y="1770860"/>
                </a:cubicBezTo>
                <a:lnTo>
                  <a:pt x="143545" y="1678329"/>
                </a:lnTo>
                <a:lnTo>
                  <a:pt x="89659" y="1587965"/>
                </a:lnTo>
                <a:cubicBezTo>
                  <a:pt x="31390" y="1472976"/>
                  <a:pt x="0" y="1350720"/>
                  <a:pt x="0" y="1223963"/>
                </a:cubicBezTo>
                <a:cubicBezTo>
                  <a:pt x="0" y="590180"/>
                  <a:pt x="784757" y="68898"/>
                  <a:pt x="1790397" y="6214"/>
                </a:cubicBezTo>
                <a:lnTo>
                  <a:pt x="1990889" y="0"/>
                </a:lnTo>
                <a:close/>
              </a:path>
            </a:pathLst>
          </a:custGeom>
          <a:solidFill>
            <a:srgbClr val="EDF8B1"/>
          </a:solidFill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3D9BED6-27F6-4261-8F52-BAC7444EAFD2}"/>
              </a:ext>
            </a:extLst>
          </p:cNvPr>
          <p:cNvSpPr txBox="1"/>
          <p:nvPr/>
        </p:nvSpPr>
        <p:spPr>
          <a:xfrm>
            <a:off x="4138447" y="2682403"/>
            <a:ext cx="1430456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L-</a:t>
            </a:r>
            <a:r>
              <a:rPr lang="en-US" sz="2000" dirty="0" err="1"/>
              <a:t>connex</a:t>
            </a:r>
            <a:r>
              <a:rPr lang="en-US" sz="2000" dirty="0"/>
              <a:t> and no disruptive trio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73751A8-BD55-4B6B-9D35-994771EBF938}"/>
              </a:ext>
            </a:extLst>
          </p:cNvPr>
          <p:cNvSpPr txBox="1"/>
          <p:nvPr/>
        </p:nvSpPr>
        <p:spPr>
          <a:xfrm>
            <a:off x="2419458" y="2682404"/>
            <a:ext cx="1580252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 L-</a:t>
            </a:r>
            <a:r>
              <a:rPr lang="en-US" sz="2000" dirty="0" err="1"/>
              <a:t>connex</a:t>
            </a:r>
            <a:r>
              <a:rPr lang="en-US" sz="2000" dirty="0"/>
              <a:t> or </a:t>
            </a:r>
          </a:p>
          <a:p>
            <a:pPr algn="ctr"/>
            <a:r>
              <a:rPr lang="en-US" sz="2000" dirty="0"/>
              <a:t>disruptive trio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6B61CC-4483-47A7-A288-C077CA191E4C}"/>
              </a:ext>
            </a:extLst>
          </p:cNvPr>
          <p:cNvSpPr txBox="1"/>
          <p:nvPr/>
        </p:nvSpPr>
        <p:spPr>
          <a:xfrm>
            <a:off x="3285195" y="2376343"/>
            <a:ext cx="1492523" cy="400110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Free-</a:t>
            </a:r>
            <a:r>
              <a:rPr lang="en-US" sz="2000" b="1" dirty="0" err="1"/>
              <a:t>connex</a:t>
            </a:r>
            <a:endParaRPr lang="en-US" sz="2000" b="1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E9FF476-1A8D-4A93-B972-905AA51C892A}"/>
              </a:ext>
            </a:extLst>
          </p:cNvPr>
          <p:cNvCxnSpPr/>
          <p:nvPr/>
        </p:nvCxnSpPr>
        <p:spPr>
          <a:xfrm>
            <a:off x="4021387" y="1632857"/>
            <a:ext cx="0" cy="3378706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3C758DF-7F9A-4A20-A59A-AF17BA2AC463}"/>
              </a:ext>
            </a:extLst>
          </p:cNvPr>
          <p:cNvSpPr/>
          <p:nvPr/>
        </p:nvSpPr>
        <p:spPr>
          <a:xfrm>
            <a:off x="2036026" y="2351541"/>
            <a:ext cx="3988608" cy="2403322"/>
          </a:xfrm>
          <a:custGeom>
            <a:avLst/>
            <a:gdLst>
              <a:gd name="connsiteX0" fmla="*/ 1994304 w 3988608"/>
              <a:gd name="connsiteY0" fmla="*/ 0 h 2403322"/>
              <a:gd name="connsiteX1" fmla="*/ 3988608 w 3988608"/>
              <a:gd name="connsiteY1" fmla="*/ 1224069 h 2403322"/>
              <a:gd name="connsiteX2" fmla="*/ 3898948 w 3988608"/>
              <a:gd name="connsiteY2" fmla="*/ 1588070 h 2403322"/>
              <a:gd name="connsiteX3" fmla="*/ 3863949 w 3988608"/>
              <a:gd name="connsiteY3" fmla="*/ 1646763 h 2403322"/>
              <a:gd name="connsiteX4" fmla="*/ 3742444 w 3988608"/>
              <a:gd name="connsiteY4" fmla="*/ 1770966 h 2403322"/>
              <a:gd name="connsiteX5" fmla="*/ 1988255 w 3988608"/>
              <a:gd name="connsiteY5" fmla="*/ 2403322 h 2403322"/>
              <a:gd name="connsiteX6" fmla="*/ 234066 w 3988608"/>
              <a:gd name="connsiteY6" fmla="*/ 1770966 h 2403322"/>
              <a:gd name="connsiteX7" fmla="*/ 143546 w 3988608"/>
              <a:gd name="connsiteY7" fmla="*/ 1678436 h 2403322"/>
              <a:gd name="connsiteX8" fmla="*/ 89660 w 3988608"/>
              <a:gd name="connsiteY8" fmla="*/ 1588070 h 2403322"/>
              <a:gd name="connsiteX9" fmla="*/ 0 w 3988608"/>
              <a:gd name="connsiteY9" fmla="*/ 1224069 h 2403322"/>
              <a:gd name="connsiteX10" fmla="*/ 1994304 w 3988608"/>
              <a:gd name="connsiteY10" fmla="*/ 0 h 240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88608" h="2403322">
                <a:moveTo>
                  <a:pt x="1994304" y="0"/>
                </a:moveTo>
                <a:cubicBezTo>
                  <a:pt x="3095728" y="0"/>
                  <a:pt x="3988608" y="548034"/>
                  <a:pt x="3988608" y="1224069"/>
                </a:cubicBezTo>
                <a:cubicBezTo>
                  <a:pt x="3988608" y="1350826"/>
                  <a:pt x="3957218" y="1473082"/>
                  <a:pt x="3898948" y="1588070"/>
                </a:cubicBezTo>
                <a:lnTo>
                  <a:pt x="3863949" y="1646763"/>
                </a:lnTo>
                <a:lnTo>
                  <a:pt x="3742444" y="1770966"/>
                </a:lnTo>
                <a:cubicBezTo>
                  <a:pt x="3325487" y="2157162"/>
                  <a:pt x="2694479" y="2403322"/>
                  <a:pt x="1988255" y="2403322"/>
                </a:cubicBezTo>
                <a:cubicBezTo>
                  <a:pt x="1282031" y="2403322"/>
                  <a:pt x="651023" y="2157162"/>
                  <a:pt x="234066" y="1770966"/>
                </a:cubicBezTo>
                <a:lnTo>
                  <a:pt x="143546" y="1678436"/>
                </a:lnTo>
                <a:lnTo>
                  <a:pt x="89660" y="1588070"/>
                </a:lnTo>
                <a:cubicBezTo>
                  <a:pt x="31390" y="1473082"/>
                  <a:pt x="0" y="1350826"/>
                  <a:pt x="0" y="1224069"/>
                </a:cubicBezTo>
                <a:cubicBezTo>
                  <a:pt x="0" y="548034"/>
                  <a:pt x="892880" y="0"/>
                  <a:pt x="1994304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125B1C9-78BB-49B0-8CD0-81A684682755}"/>
              </a:ext>
            </a:extLst>
          </p:cNvPr>
          <p:cNvSpPr/>
          <p:nvPr/>
        </p:nvSpPr>
        <p:spPr>
          <a:xfrm>
            <a:off x="1750981" y="1279495"/>
            <a:ext cx="4546600" cy="2750482"/>
          </a:xfrm>
          <a:custGeom>
            <a:avLst/>
            <a:gdLst>
              <a:gd name="connsiteX0" fmla="*/ 2273300 w 4546600"/>
              <a:gd name="connsiteY0" fmla="*/ 0 h 2750482"/>
              <a:gd name="connsiteX1" fmla="*/ 4546600 w 4546600"/>
              <a:gd name="connsiteY1" fmla="*/ 1737684 h 2750482"/>
              <a:gd name="connsiteX2" fmla="*/ 4158356 w 4546600"/>
              <a:gd name="connsiteY2" fmla="*/ 2709239 h 2750482"/>
              <a:gd name="connsiteX3" fmla="*/ 4148994 w 4546600"/>
              <a:gd name="connsiteY3" fmla="*/ 2718809 h 2750482"/>
              <a:gd name="connsiteX4" fmla="*/ 4183993 w 4546600"/>
              <a:gd name="connsiteY4" fmla="*/ 2660116 h 2750482"/>
              <a:gd name="connsiteX5" fmla="*/ 4273653 w 4546600"/>
              <a:gd name="connsiteY5" fmla="*/ 2296115 h 2750482"/>
              <a:gd name="connsiteX6" fmla="*/ 2279349 w 4546600"/>
              <a:gd name="connsiteY6" fmla="*/ 1072046 h 2750482"/>
              <a:gd name="connsiteX7" fmla="*/ 285045 w 4546600"/>
              <a:gd name="connsiteY7" fmla="*/ 2296115 h 2750482"/>
              <a:gd name="connsiteX8" fmla="*/ 374705 w 4546600"/>
              <a:gd name="connsiteY8" fmla="*/ 2660116 h 2750482"/>
              <a:gd name="connsiteX9" fmla="*/ 428591 w 4546600"/>
              <a:gd name="connsiteY9" fmla="*/ 2750482 h 2750482"/>
              <a:gd name="connsiteX10" fmla="*/ 388244 w 4546600"/>
              <a:gd name="connsiteY10" fmla="*/ 2709239 h 2750482"/>
              <a:gd name="connsiteX11" fmla="*/ 0 w 4546600"/>
              <a:gd name="connsiteY11" fmla="*/ 1737684 h 2750482"/>
              <a:gd name="connsiteX12" fmla="*/ 2273300 w 4546600"/>
              <a:gd name="connsiteY12" fmla="*/ 0 h 27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6600" h="2750482">
                <a:moveTo>
                  <a:pt x="2273300" y="0"/>
                </a:moveTo>
                <a:cubicBezTo>
                  <a:pt x="3528809" y="0"/>
                  <a:pt x="4546600" y="777988"/>
                  <a:pt x="4546600" y="1737684"/>
                </a:cubicBezTo>
                <a:cubicBezTo>
                  <a:pt x="4546600" y="2097570"/>
                  <a:pt x="4403473" y="2431903"/>
                  <a:pt x="4158356" y="2709239"/>
                </a:cubicBezTo>
                <a:lnTo>
                  <a:pt x="4148994" y="2718809"/>
                </a:lnTo>
                <a:lnTo>
                  <a:pt x="4183993" y="2660116"/>
                </a:lnTo>
                <a:cubicBezTo>
                  <a:pt x="4242263" y="2545128"/>
                  <a:pt x="4273653" y="2422872"/>
                  <a:pt x="4273653" y="2296115"/>
                </a:cubicBezTo>
                <a:cubicBezTo>
                  <a:pt x="4273653" y="1620080"/>
                  <a:pt x="3380773" y="1072046"/>
                  <a:pt x="2279349" y="1072046"/>
                </a:cubicBezTo>
                <a:cubicBezTo>
                  <a:pt x="1177925" y="1072046"/>
                  <a:pt x="285045" y="1620080"/>
                  <a:pt x="285045" y="2296115"/>
                </a:cubicBezTo>
                <a:cubicBezTo>
                  <a:pt x="285045" y="2422872"/>
                  <a:pt x="316435" y="2545128"/>
                  <a:pt x="374705" y="2660116"/>
                </a:cubicBezTo>
                <a:lnTo>
                  <a:pt x="428591" y="2750482"/>
                </a:lnTo>
                <a:lnTo>
                  <a:pt x="388244" y="2709239"/>
                </a:lnTo>
                <a:cubicBezTo>
                  <a:pt x="143127" y="2431903"/>
                  <a:pt x="0" y="2097570"/>
                  <a:pt x="0" y="1737684"/>
                </a:cubicBezTo>
                <a:cubicBezTo>
                  <a:pt x="0" y="777988"/>
                  <a:pt x="1017791" y="0"/>
                  <a:pt x="2273300" y="0"/>
                </a:cubicBezTo>
                <a:close/>
              </a:path>
            </a:pathLst>
          </a:cu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C7F83F-6EF0-46AC-9E89-D4F72E0C9EDF}"/>
              </a:ext>
            </a:extLst>
          </p:cNvPr>
          <p:cNvCxnSpPr>
            <a:cxnSpLocks/>
          </p:cNvCxnSpPr>
          <p:nvPr/>
        </p:nvCxnSpPr>
        <p:spPr>
          <a:xfrm flipH="1">
            <a:off x="4024281" y="2351541"/>
            <a:ext cx="6050" cy="2403322"/>
          </a:xfrm>
          <a:prstGeom prst="line">
            <a:avLst/>
          </a:prstGeom>
          <a:ln w="952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DDA06F31-EB79-47F2-B31F-22189E786523}"/>
              </a:ext>
            </a:extLst>
          </p:cNvPr>
          <p:cNvSpPr/>
          <p:nvPr/>
        </p:nvSpPr>
        <p:spPr>
          <a:xfrm rot="18448823">
            <a:off x="4698177" y="3652346"/>
            <a:ext cx="897715" cy="1931845"/>
          </a:xfrm>
          <a:prstGeom prst="ellipse">
            <a:avLst/>
          </a:prstGeom>
          <a:noFill/>
          <a:ln w="6350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8B8F6-F16D-4D32-A236-EF7D2A754A1F}"/>
                  </a:ext>
                </a:extLst>
              </p:cNvPr>
              <p:cNvSpPr txBox="1"/>
              <p:nvPr/>
            </p:nvSpPr>
            <p:spPr>
              <a:xfrm>
                <a:off x="6898880" y="1735609"/>
                <a:ext cx="3857737" cy="4616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Helvetica Neue" panose="02000503000000020004"/>
                  </a:rPr>
                  <a:t>Tractable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400" dirty="0"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FD8B8F6-F16D-4D32-A236-EF7D2A754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880" y="1735609"/>
                <a:ext cx="3857737" cy="461665"/>
              </a:xfrm>
              <a:prstGeom prst="rect">
                <a:avLst/>
              </a:prstGeom>
              <a:blipFill>
                <a:blip r:embed="rId4"/>
                <a:stretch>
                  <a:fillRect l="-2528" t="-9333" b="-3200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43A6D772-CEF9-4420-A134-1F6E294B4F13}"/>
              </a:ext>
            </a:extLst>
          </p:cNvPr>
          <p:cNvSpPr/>
          <p:nvPr/>
        </p:nvSpPr>
        <p:spPr>
          <a:xfrm>
            <a:off x="7310711" y="2696111"/>
            <a:ext cx="880703" cy="166974"/>
          </a:xfrm>
          <a:prstGeom prst="rect">
            <a:avLst/>
          </a:prstGeom>
          <a:solidFill>
            <a:srgbClr val="EDF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1F4ABD-BF9B-4841-9AF6-46ACAD2A584A}"/>
              </a:ext>
            </a:extLst>
          </p:cNvPr>
          <p:cNvSpPr txBox="1"/>
          <p:nvPr/>
        </p:nvSpPr>
        <p:spPr>
          <a:xfrm>
            <a:off x="8186459" y="2594932"/>
            <a:ext cx="2313881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LEX, SUM </a:t>
            </a:r>
            <a:r>
              <a:rPr lang="en-GB" dirty="0">
                <a:latin typeface="+mj-lt"/>
              </a:rPr>
              <a:t>intractable</a:t>
            </a:r>
            <a:endParaRPr lang="en-US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495CA1-3D37-46A6-B6E8-7D2783BAE15C}"/>
              </a:ext>
            </a:extLst>
          </p:cNvPr>
          <p:cNvSpPr/>
          <p:nvPr/>
        </p:nvSpPr>
        <p:spPr>
          <a:xfrm>
            <a:off x="7310711" y="3160017"/>
            <a:ext cx="880703" cy="166974"/>
          </a:xfrm>
          <a:prstGeom prst="rect">
            <a:avLst/>
          </a:prstGeom>
          <a:solidFill>
            <a:srgbClr val="7FC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36C6E67-17DF-4F19-BAB5-5B5ECDE34BB5}"/>
              </a:ext>
            </a:extLst>
          </p:cNvPr>
          <p:cNvSpPr txBox="1"/>
          <p:nvPr/>
        </p:nvSpPr>
        <p:spPr>
          <a:xfrm>
            <a:off x="8186460" y="2920339"/>
            <a:ext cx="1683414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LEX tractable,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SUM intractable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6F6806B-CD22-4861-BF1C-152CCFFB06C3}"/>
              </a:ext>
            </a:extLst>
          </p:cNvPr>
          <p:cNvSpPr/>
          <p:nvPr/>
        </p:nvSpPr>
        <p:spPr>
          <a:xfrm>
            <a:off x="7310711" y="3674317"/>
            <a:ext cx="880703" cy="166974"/>
          </a:xfrm>
          <a:prstGeom prst="rect">
            <a:avLst/>
          </a:prstGeom>
          <a:solidFill>
            <a:srgbClr val="328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0A32DB-3663-4EC2-8ADA-2137FED87CF2}"/>
              </a:ext>
            </a:extLst>
          </p:cNvPr>
          <p:cNvSpPr txBox="1"/>
          <p:nvPr/>
        </p:nvSpPr>
        <p:spPr>
          <a:xfrm>
            <a:off x="8186460" y="3573138"/>
            <a:ext cx="1683413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Both tractable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9FA509-8C08-4DEE-9382-AADD8C938028}"/>
              </a:ext>
            </a:extLst>
          </p:cNvPr>
          <p:cNvSpPr txBox="1"/>
          <p:nvPr/>
        </p:nvSpPr>
        <p:spPr>
          <a:xfrm>
            <a:off x="64096" y="6400674"/>
            <a:ext cx="9561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* Lower bounds assume: no self-joins, conventional hypotheses in fine-grained complexity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2134C-76F4-4E0F-A162-39D5936E2A36}"/>
              </a:ext>
            </a:extLst>
          </p:cNvPr>
          <p:cNvSpPr/>
          <p:nvPr/>
        </p:nvSpPr>
        <p:spPr>
          <a:xfrm>
            <a:off x="1691659" y="1184256"/>
            <a:ext cx="4619599" cy="4318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BA35CB-93F5-46C1-9C6D-0C688C9DB8EA}"/>
                  </a:ext>
                </a:extLst>
              </p:cNvPr>
              <p:cNvSpPr txBox="1"/>
              <p:nvPr/>
            </p:nvSpPr>
            <p:spPr>
              <a:xfrm>
                <a:off x="8490550" y="1730916"/>
                <a:ext cx="33870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Helvetica Neue" panose="02000503000000020004"/>
                  </a:rPr>
                  <a:t>&gt;</a:t>
                </a:r>
                <a:endParaRPr lang="LID4096" sz="2400" dirty="0">
                  <a:solidFill>
                    <a:schemeClr val="tx1"/>
                  </a:solidFill>
                  <a:latin typeface="Helvetica Neue" panose="02000503000000020004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BA35CB-93F5-46C1-9C6D-0C688C9D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550" y="1730916"/>
                <a:ext cx="3387025" cy="461665"/>
              </a:xfrm>
              <a:prstGeom prst="rect">
                <a:avLst/>
              </a:prstGeom>
              <a:blipFill>
                <a:blip r:embed="rId5"/>
                <a:stretch>
                  <a:fillRect l="-2883" t="-9211" r="-1261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2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4" grpId="0" animBg="1"/>
      <p:bldP spid="61" grpId="0" animBg="1"/>
      <p:bldP spid="57" grpId="0"/>
      <p:bldP spid="63" grpId="0"/>
      <p:bldP spid="65" grpId="0" animBg="1"/>
      <p:bldP spid="67" grpId="0"/>
      <p:bldP spid="68" grpId="0"/>
      <p:bldP spid="69" grpId="0"/>
      <p:bldP spid="37" grpId="0" animBg="1"/>
      <p:bldP spid="72" grpId="0" animBg="1"/>
      <p:bldP spid="74" grpId="0" animBg="1"/>
      <p:bldP spid="77" grpId="0" animBg="1"/>
      <p:bldP spid="78" grpId="0"/>
      <p:bldP spid="79" grpId="0" animBg="1"/>
      <p:bldP spid="80" grpId="0"/>
      <p:bldP spid="81" grpId="0" animBg="1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286C-A683-4D39-8BD7-C28D3C1A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8152E-AD08-2C4B-AF38-0740122EC33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1F18B-9F3B-4FB7-A9C0-0066E0D160B8}"/>
              </a:ext>
            </a:extLst>
          </p:cNvPr>
          <p:cNvSpPr/>
          <p:nvPr/>
        </p:nvSpPr>
        <p:spPr>
          <a:xfrm>
            <a:off x="756664" y="966281"/>
            <a:ext cx="8473061" cy="817914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393D3-1647-4F3F-AAE2-F3F27D1630A3}"/>
              </a:ext>
            </a:extLst>
          </p:cNvPr>
          <p:cNvSpPr/>
          <p:nvPr/>
        </p:nvSpPr>
        <p:spPr>
          <a:xfrm>
            <a:off x="756664" y="2750861"/>
            <a:ext cx="8473061" cy="2545967"/>
          </a:xfrm>
          <a:prstGeom prst="rect">
            <a:avLst/>
          </a:prstGeom>
          <a:solidFill>
            <a:srgbClr val="DEEBF7">
              <a:alpha val="7098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31006" indent="-431006" algn="ctr" defTabSz="671513" fontAlgn="base">
              <a:spcBef>
                <a:spcPct val="0"/>
              </a:spcBef>
              <a:spcAft>
                <a:spcPct val="0"/>
              </a:spcAft>
              <a:buClrTx/>
              <a:tabLst>
                <a:tab pos="400050" algn="r"/>
              </a:tabLst>
            </a:pPr>
            <a:endParaRPr lang="en-US" sz="9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73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A2345240-3BEF-C04E-AB68-9FC0EC4F3D17}" vid="{0F96B94E-A94A-A042-AD35-C9B0F9EB25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17963</TotalTime>
  <Words>2023</Words>
  <Application>Microsoft Office PowerPoint</Application>
  <PresentationFormat>Widescreen</PresentationFormat>
  <Paragraphs>739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Helvetica Neue</vt:lpstr>
      <vt:lpstr>Ink Free</vt:lpstr>
      <vt:lpstr>Theme2</vt:lpstr>
      <vt:lpstr>Tractable Orders for Direct Access to  Ranked Answers of Conjunctive Queries</vt:lpstr>
      <vt:lpstr>Motivation</vt:lpstr>
      <vt:lpstr>PowerPoint Presentation</vt:lpstr>
      <vt:lpstr>Direct Access Problem</vt:lpstr>
      <vt:lpstr>Answer Orderings</vt:lpstr>
      <vt:lpstr>Related work</vt:lpstr>
      <vt:lpstr>Definitions</vt:lpstr>
      <vt:lpstr>Overview of Direct Access</vt:lpstr>
      <vt:lpstr>PowerPoint Presentation</vt:lpstr>
      <vt:lpstr>Dichotomy</vt:lpstr>
      <vt:lpstr>Partial Lexicographical Ordering</vt:lpstr>
      <vt:lpstr>Hardness</vt:lpstr>
      <vt:lpstr>Algorithm</vt:lpstr>
      <vt:lpstr>Algorithm</vt:lpstr>
      <vt:lpstr>Algorithm</vt:lpstr>
      <vt:lpstr>PowerPoint Presentation</vt:lpstr>
      <vt:lpstr>Dichotomy</vt:lpstr>
      <vt:lpstr>Hardness</vt:lpstr>
      <vt:lpstr>PowerPoint Presentation</vt:lpstr>
      <vt:lpstr>Selection vs Direct Access</vt:lpstr>
      <vt:lpstr>Selection Dichotomy</vt:lpstr>
      <vt:lpstr>Tractable Cases for Selection</vt:lpstr>
      <vt:lpstr>Tractable Cases for Selection (Lexicographic)</vt:lpstr>
      <vt:lpstr>Intractable Cases for Selection</vt:lpstr>
      <vt:lpstr>PowerPoint Presentation</vt:lpstr>
      <vt:lpstr>Overview and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Nofar Carmeli</dc:creator>
  <cp:lastModifiedBy>Nikos Tziavelis</cp:lastModifiedBy>
  <cp:revision>697</cp:revision>
  <cp:lastPrinted>2021-04-12T13:18:04Z</cp:lastPrinted>
  <dcterms:created xsi:type="dcterms:W3CDTF">2018-10-25T13:10:47Z</dcterms:created>
  <dcterms:modified xsi:type="dcterms:W3CDTF">2021-10-18T15:18:48Z</dcterms:modified>
</cp:coreProperties>
</file>